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8" r:id="rId2"/>
    <p:sldId id="260" r:id="rId3"/>
    <p:sldId id="259" r:id="rId4"/>
    <p:sldId id="261" r:id="rId5"/>
    <p:sldId id="262" r:id="rId6"/>
    <p:sldId id="291" r:id="rId7"/>
    <p:sldId id="302" r:id="rId8"/>
    <p:sldId id="301" r:id="rId9"/>
    <p:sldId id="263" r:id="rId10"/>
    <p:sldId id="264" r:id="rId11"/>
    <p:sldId id="265" r:id="rId12"/>
    <p:sldId id="269" r:id="rId13"/>
    <p:sldId id="266" r:id="rId14"/>
    <p:sldId id="267" r:id="rId15"/>
    <p:sldId id="268" r:id="rId16"/>
    <p:sldId id="270" r:id="rId17"/>
    <p:sldId id="288" r:id="rId18"/>
    <p:sldId id="300" r:id="rId19"/>
    <p:sldId id="303" r:id="rId20"/>
    <p:sldId id="271" r:id="rId21"/>
    <p:sldId id="289" r:id="rId22"/>
    <p:sldId id="273" r:id="rId23"/>
    <p:sldId id="275" r:id="rId24"/>
    <p:sldId id="276" r:id="rId25"/>
    <p:sldId id="290" r:id="rId26"/>
    <p:sldId id="292" r:id="rId27"/>
    <p:sldId id="293" r:id="rId28"/>
    <p:sldId id="294" r:id="rId29"/>
    <p:sldId id="296" r:id="rId30"/>
    <p:sldId id="297" r:id="rId31"/>
    <p:sldId id="298"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74"/>
    <p:restoredTop sz="78051"/>
  </p:normalViewPr>
  <p:slideViewPr>
    <p:cSldViewPr snapToGrid="0" snapToObjects="1">
      <p:cViewPr varScale="1">
        <p:scale>
          <a:sx n="127" d="100"/>
          <a:sy n="127" d="100"/>
        </p:scale>
        <p:origin x="744" y="18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63112C-E76D-464F-82C1-06F60F365AC8}" type="doc">
      <dgm:prSet loTypeId="urn:microsoft.com/office/officeart/2005/8/layout/hProcess9" loCatId="process" qsTypeId="urn:microsoft.com/office/officeart/2005/8/quickstyle/simple1" qsCatId="simple" csTypeId="urn:microsoft.com/office/officeart/2005/8/colors/accent3_2" csCatId="accent3" phldr="1"/>
      <dgm:spPr/>
      <dgm:t>
        <a:bodyPr/>
        <a:lstStyle/>
        <a:p>
          <a:endParaRPr lang="en-CA"/>
        </a:p>
      </dgm:t>
    </dgm:pt>
    <dgm:pt modelId="{D5C1B96E-FDD9-490B-86CE-6FA60CC4FDF7}">
      <dgm:prSet phldrT="[Text]"/>
      <dgm:spPr/>
      <dgm:t>
        <a:bodyPr/>
        <a:lstStyle/>
        <a:p>
          <a:r>
            <a:rPr lang="en-CA" dirty="0" smtClean="0">
              <a:latin typeface="Georgia" panose="02040502050405020303" pitchFamily="18" charset="0"/>
            </a:rPr>
            <a:t>Extract DNA</a:t>
          </a:r>
          <a:endParaRPr lang="en-CA" dirty="0">
            <a:latin typeface="Georgia" panose="02040502050405020303" pitchFamily="18" charset="0"/>
          </a:endParaRPr>
        </a:p>
      </dgm:t>
    </dgm:pt>
    <dgm:pt modelId="{1D7D35AC-9560-45A6-9512-E50345506A15}" type="parTrans" cxnId="{09088232-FE9F-41B5-A3D7-59A6B1FC2118}">
      <dgm:prSet/>
      <dgm:spPr/>
      <dgm:t>
        <a:bodyPr/>
        <a:lstStyle/>
        <a:p>
          <a:endParaRPr lang="en-CA">
            <a:latin typeface="Georgia" panose="02040502050405020303" pitchFamily="18" charset="0"/>
          </a:endParaRPr>
        </a:p>
      </dgm:t>
    </dgm:pt>
    <dgm:pt modelId="{81F0DBA8-A325-4310-92E9-C527B173FC0C}" type="sibTrans" cxnId="{09088232-FE9F-41B5-A3D7-59A6B1FC2118}">
      <dgm:prSet/>
      <dgm:spPr/>
      <dgm:t>
        <a:bodyPr/>
        <a:lstStyle/>
        <a:p>
          <a:endParaRPr lang="en-CA">
            <a:latin typeface="Georgia" panose="02040502050405020303" pitchFamily="18" charset="0"/>
          </a:endParaRPr>
        </a:p>
      </dgm:t>
    </dgm:pt>
    <dgm:pt modelId="{85C7DF05-1F26-465D-856C-3ECE605A6EC9}">
      <dgm:prSet phldrT="[Text]"/>
      <dgm:spPr/>
      <dgm:t>
        <a:bodyPr/>
        <a:lstStyle/>
        <a:p>
          <a:r>
            <a:rPr lang="en-CA" dirty="0" smtClean="0">
              <a:latin typeface="Georgia" panose="02040502050405020303" pitchFamily="18" charset="0"/>
            </a:rPr>
            <a:t>Sequence random fragments</a:t>
          </a:r>
          <a:endParaRPr lang="en-CA" dirty="0">
            <a:latin typeface="Georgia" panose="02040502050405020303" pitchFamily="18" charset="0"/>
          </a:endParaRPr>
        </a:p>
      </dgm:t>
    </dgm:pt>
    <dgm:pt modelId="{03C20ABD-8570-427D-9441-0AD6FF9110AC}" type="parTrans" cxnId="{97D00181-5C58-45FC-BCC4-67174625E62F}">
      <dgm:prSet/>
      <dgm:spPr/>
      <dgm:t>
        <a:bodyPr/>
        <a:lstStyle/>
        <a:p>
          <a:endParaRPr lang="en-CA">
            <a:latin typeface="Georgia" panose="02040502050405020303" pitchFamily="18" charset="0"/>
          </a:endParaRPr>
        </a:p>
      </dgm:t>
    </dgm:pt>
    <dgm:pt modelId="{1731F046-6C28-410D-BAF8-7A8278C53A6E}" type="sibTrans" cxnId="{97D00181-5C58-45FC-BCC4-67174625E62F}">
      <dgm:prSet/>
      <dgm:spPr/>
      <dgm:t>
        <a:bodyPr/>
        <a:lstStyle/>
        <a:p>
          <a:endParaRPr lang="en-CA">
            <a:latin typeface="Georgia" panose="02040502050405020303" pitchFamily="18" charset="0"/>
          </a:endParaRPr>
        </a:p>
      </dgm:t>
    </dgm:pt>
    <dgm:pt modelId="{11FEA05B-8EAD-4C26-8742-74BD1CD4E60E}">
      <dgm:prSet phldrT="[Text]"/>
      <dgm:spPr/>
      <dgm:t>
        <a:bodyPr/>
        <a:lstStyle/>
        <a:p>
          <a:r>
            <a:rPr lang="en-CA" dirty="0" smtClean="0">
              <a:latin typeface="Georgia" panose="02040502050405020303" pitchFamily="18" charset="0"/>
            </a:rPr>
            <a:t>QC</a:t>
          </a:r>
          <a:endParaRPr lang="en-CA" dirty="0">
            <a:latin typeface="Georgia" panose="02040502050405020303" pitchFamily="18" charset="0"/>
          </a:endParaRPr>
        </a:p>
      </dgm:t>
    </dgm:pt>
    <dgm:pt modelId="{1E1614D7-7AC6-4978-971E-71DB728D7F49}" type="parTrans" cxnId="{B2E787BF-B7F8-48B1-9CD1-921AF2E16A1D}">
      <dgm:prSet/>
      <dgm:spPr/>
      <dgm:t>
        <a:bodyPr/>
        <a:lstStyle/>
        <a:p>
          <a:endParaRPr lang="en-CA">
            <a:latin typeface="Georgia" panose="02040502050405020303" pitchFamily="18" charset="0"/>
          </a:endParaRPr>
        </a:p>
      </dgm:t>
    </dgm:pt>
    <dgm:pt modelId="{8D8271D7-BAA8-4ECE-967A-2CF0AA29FC2D}" type="sibTrans" cxnId="{B2E787BF-B7F8-48B1-9CD1-921AF2E16A1D}">
      <dgm:prSet/>
      <dgm:spPr/>
      <dgm:t>
        <a:bodyPr/>
        <a:lstStyle/>
        <a:p>
          <a:endParaRPr lang="en-CA">
            <a:latin typeface="Georgia" panose="02040502050405020303" pitchFamily="18" charset="0"/>
          </a:endParaRPr>
        </a:p>
      </dgm:t>
    </dgm:pt>
    <dgm:pt modelId="{2D5E83C2-01B9-48D1-8162-A766BD85ECA9}">
      <dgm:prSet/>
      <dgm:spPr/>
      <dgm:t>
        <a:bodyPr/>
        <a:lstStyle/>
        <a:p>
          <a:r>
            <a:rPr lang="en-CA" dirty="0" smtClean="0">
              <a:latin typeface="Georgia" panose="02040502050405020303" pitchFamily="18" charset="0"/>
            </a:rPr>
            <a:t>Diversity</a:t>
          </a:r>
          <a:r>
            <a:rPr lang="en-CA" baseline="0" dirty="0" smtClean="0">
              <a:latin typeface="Georgia" panose="02040502050405020303" pitchFamily="18" charset="0"/>
            </a:rPr>
            <a:t> </a:t>
          </a:r>
          <a:r>
            <a:rPr lang="en-CA" dirty="0" smtClean="0">
              <a:latin typeface="Georgia" panose="02040502050405020303" pitchFamily="18" charset="0"/>
            </a:rPr>
            <a:t>analysis</a:t>
          </a:r>
          <a:endParaRPr lang="en-CA" dirty="0">
            <a:latin typeface="Georgia" panose="02040502050405020303" pitchFamily="18" charset="0"/>
          </a:endParaRPr>
        </a:p>
      </dgm:t>
    </dgm:pt>
    <dgm:pt modelId="{6730A9CA-B40C-4271-9B06-AF4C8B871F42}" type="parTrans" cxnId="{8CD70C3E-120B-4332-B143-713068AAAC35}">
      <dgm:prSet/>
      <dgm:spPr/>
      <dgm:t>
        <a:bodyPr/>
        <a:lstStyle/>
        <a:p>
          <a:endParaRPr lang="en-CA">
            <a:latin typeface="Georgia" panose="02040502050405020303" pitchFamily="18" charset="0"/>
          </a:endParaRPr>
        </a:p>
      </dgm:t>
    </dgm:pt>
    <dgm:pt modelId="{04F02715-B2B2-4A4B-A265-EC80C48F8629}" type="sibTrans" cxnId="{8CD70C3E-120B-4332-B143-713068AAAC35}">
      <dgm:prSet/>
      <dgm:spPr/>
      <dgm:t>
        <a:bodyPr/>
        <a:lstStyle/>
        <a:p>
          <a:endParaRPr lang="en-CA">
            <a:latin typeface="Georgia" panose="02040502050405020303" pitchFamily="18" charset="0"/>
          </a:endParaRPr>
        </a:p>
      </dgm:t>
    </dgm:pt>
    <dgm:pt modelId="{DCCB0F76-4CCD-43B2-A76F-FC4820323D89}" type="pres">
      <dgm:prSet presAssocID="{2C63112C-E76D-464F-82C1-06F60F365AC8}" presName="CompostProcess" presStyleCnt="0">
        <dgm:presLayoutVars>
          <dgm:dir/>
          <dgm:resizeHandles val="exact"/>
        </dgm:presLayoutVars>
      </dgm:prSet>
      <dgm:spPr/>
      <dgm:t>
        <a:bodyPr/>
        <a:lstStyle/>
        <a:p>
          <a:endParaRPr lang="en-CA"/>
        </a:p>
      </dgm:t>
    </dgm:pt>
    <dgm:pt modelId="{75263C51-080C-49C9-991B-B57D175421FE}" type="pres">
      <dgm:prSet presAssocID="{2C63112C-E76D-464F-82C1-06F60F365AC8}" presName="arrow" presStyleLbl="bgShp" presStyleIdx="0" presStyleCnt="1" custLinFactNeighborX="443" custLinFactNeighborY="1266"/>
      <dgm:spPr/>
    </dgm:pt>
    <dgm:pt modelId="{04878612-5082-4058-BD62-793365C0BD31}" type="pres">
      <dgm:prSet presAssocID="{2C63112C-E76D-464F-82C1-06F60F365AC8}" presName="linearProcess" presStyleCnt="0"/>
      <dgm:spPr/>
    </dgm:pt>
    <dgm:pt modelId="{88619E16-8946-4DE5-B513-CB620EDE6D56}" type="pres">
      <dgm:prSet presAssocID="{D5C1B96E-FDD9-490B-86CE-6FA60CC4FDF7}" presName="textNode" presStyleLbl="node1" presStyleIdx="0" presStyleCnt="4">
        <dgm:presLayoutVars>
          <dgm:bulletEnabled val="1"/>
        </dgm:presLayoutVars>
      </dgm:prSet>
      <dgm:spPr/>
      <dgm:t>
        <a:bodyPr/>
        <a:lstStyle/>
        <a:p>
          <a:endParaRPr lang="en-CA"/>
        </a:p>
      </dgm:t>
    </dgm:pt>
    <dgm:pt modelId="{5B057AA1-7DB8-4653-B72C-79E70914F2D1}" type="pres">
      <dgm:prSet presAssocID="{81F0DBA8-A325-4310-92E9-C527B173FC0C}" presName="sibTrans" presStyleCnt="0"/>
      <dgm:spPr/>
    </dgm:pt>
    <dgm:pt modelId="{CF9D97C4-28B0-4FBB-828F-E910DC8DF04F}" type="pres">
      <dgm:prSet presAssocID="{85C7DF05-1F26-465D-856C-3ECE605A6EC9}" presName="textNode" presStyleLbl="node1" presStyleIdx="1" presStyleCnt="4">
        <dgm:presLayoutVars>
          <dgm:bulletEnabled val="1"/>
        </dgm:presLayoutVars>
      </dgm:prSet>
      <dgm:spPr/>
      <dgm:t>
        <a:bodyPr/>
        <a:lstStyle/>
        <a:p>
          <a:endParaRPr lang="en-CA"/>
        </a:p>
      </dgm:t>
    </dgm:pt>
    <dgm:pt modelId="{A11CFFBB-EDF1-4232-A53F-173D4BE19F55}" type="pres">
      <dgm:prSet presAssocID="{1731F046-6C28-410D-BAF8-7A8278C53A6E}" presName="sibTrans" presStyleCnt="0"/>
      <dgm:spPr/>
    </dgm:pt>
    <dgm:pt modelId="{3B90F974-A1F6-4131-B098-4034F715A13A}" type="pres">
      <dgm:prSet presAssocID="{11FEA05B-8EAD-4C26-8742-74BD1CD4E60E}" presName="textNode" presStyleLbl="node1" presStyleIdx="2" presStyleCnt="4">
        <dgm:presLayoutVars>
          <dgm:bulletEnabled val="1"/>
        </dgm:presLayoutVars>
      </dgm:prSet>
      <dgm:spPr/>
      <dgm:t>
        <a:bodyPr/>
        <a:lstStyle/>
        <a:p>
          <a:endParaRPr lang="en-CA"/>
        </a:p>
      </dgm:t>
    </dgm:pt>
    <dgm:pt modelId="{7EB20436-2870-41EC-B626-189E5D11670E}" type="pres">
      <dgm:prSet presAssocID="{8D8271D7-BAA8-4ECE-967A-2CF0AA29FC2D}" presName="sibTrans" presStyleCnt="0"/>
      <dgm:spPr/>
    </dgm:pt>
    <dgm:pt modelId="{81D66344-8C09-4220-9730-BBC77ED907B1}" type="pres">
      <dgm:prSet presAssocID="{2D5E83C2-01B9-48D1-8162-A766BD85ECA9}" presName="textNode" presStyleLbl="node1" presStyleIdx="3" presStyleCnt="4">
        <dgm:presLayoutVars>
          <dgm:bulletEnabled val="1"/>
        </dgm:presLayoutVars>
      </dgm:prSet>
      <dgm:spPr/>
      <dgm:t>
        <a:bodyPr/>
        <a:lstStyle/>
        <a:p>
          <a:endParaRPr lang="en-CA"/>
        </a:p>
      </dgm:t>
    </dgm:pt>
  </dgm:ptLst>
  <dgm:cxnLst>
    <dgm:cxn modelId="{5109ABB5-FFBE-A441-ACF8-701E143C1593}" type="presOf" srcId="{D5C1B96E-FDD9-490B-86CE-6FA60CC4FDF7}" destId="{88619E16-8946-4DE5-B513-CB620EDE6D56}" srcOrd="0" destOrd="0" presId="urn:microsoft.com/office/officeart/2005/8/layout/hProcess9"/>
    <dgm:cxn modelId="{F1B37BAA-47B5-4B41-BB27-9CD4883A8508}" type="presOf" srcId="{85C7DF05-1F26-465D-856C-3ECE605A6EC9}" destId="{CF9D97C4-28B0-4FBB-828F-E910DC8DF04F}" srcOrd="0" destOrd="0" presId="urn:microsoft.com/office/officeart/2005/8/layout/hProcess9"/>
    <dgm:cxn modelId="{09088232-FE9F-41B5-A3D7-59A6B1FC2118}" srcId="{2C63112C-E76D-464F-82C1-06F60F365AC8}" destId="{D5C1B96E-FDD9-490B-86CE-6FA60CC4FDF7}" srcOrd="0" destOrd="0" parTransId="{1D7D35AC-9560-45A6-9512-E50345506A15}" sibTransId="{81F0DBA8-A325-4310-92E9-C527B173FC0C}"/>
    <dgm:cxn modelId="{97D00181-5C58-45FC-BCC4-67174625E62F}" srcId="{2C63112C-E76D-464F-82C1-06F60F365AC8}" destId="{85C7DF05-1F26-465D-856C-3ECE605A6EC9}" srcOrd="1" destOrd="0" parTransId="{03C20ABD-8570-427D-9441-0AD6FF9110AC}" sibTransId="{1731F046-6C28-410D-BAF8-7A8278C53A6E}"/>
    <dgm:cxn modelId="{F08D4B92-73AA-924B-90DB-63A8821BDC3F}" type="presOf" srcId="{2D5E83C2-01B9-48D1-8162-A766BD85ECA9}" destId="{81D66344-8C09-4220-9730-BBC77ED907B1}" srcOrd="0" destOrd="0" presId="urn:microsoft.com/office/officeart/2005/8/layout/hProcess9"/>
    <dgm:cxn modelId="{B2E787BF-B7F8-48B1-9CD1-921AF2E16A1D}" srcId="{2C63112C-E76D-464F-82C1-06F60F365AC8}" destId="{11FEA05B-8EAD-4C26-8742-74BD1CD4E60E}" srcOrd="2" destOrd="0" parTransId="{1E1614D7-7AC6-4978-971E-71DB728D7F49}" sibTransId="{8D8271D7-BAA8-4ECE-967A-2CF0AA29FC2D}"/>
    <dgm:cxn modelId="{73374305-2728-B949-A8F3-607D858AFFBD}" type="presOf" srcId="{11FEA05B-8EAD-4C26-8742-74BD1CD4E60E}" destId="{3B90F974-A1F6-4131-B098-4034F715A13A}" srcOrd="0" destOrd="0" presId="urn:microsoft.com/office/officeart/2005/8/layout/hProcess9"/>
    <dgm:cxn modelId="{8CD70C3E-120B-4332-B143-713068AAAC35}" srcId="{2C63112C-E76D-464F-82C1-06F60F365AC8}" destId="{2D5E83C2-01B9-48D1-8162-A766BD85ECA9}" srcOrd="3" destOrd="0" parTransId="{6730A9CA-B40C-4271-9B06-AF4C8B871F42}" sibTransId="{04F02715-B2B2-4A4B-A265-EC80C48F8629}"/>
    <dgm:cxn modelId="{1ECC7E3C-E99D-5F49-9F36-F5122ED716D4}" type="presOf" srcId="{2C63112C-E76D-464F-82C1-06F60F365AC8}" destId="{DCCB0F76-4CCD-43B2-A76F-FC4820323D89}" srcOrd="0" destOrd="0" presId="urn:microsoft.com/office/officeart/2005/8/layout/hProcess9"/>
    <dgm:cxn modelId="{3C116D40-AE0C-6B42-AC36-947F6EE9E208}" type="presParOf" srcId="{DCCB0F76-4CCD-43B2-A76F-FC4820323D89}" destId="{75263C51-080C-49C9-991B-B57D175421FE}" srcOrd="0" destOrd="0" presId="urn:microsoft.com/office/officeart/2005/8/layout/hProcess9"/>
    <dgm:cxn modelId="{EE55F8DF-4B81-8C4D-95A2-822124A742B3}" type="presParOf" srcId="{DCCB0F76-4CCD-43B2-A76F-FC4820323D89}" destId="{04878612-5082-4058-BD62-793365C0BD31}" srcOrd="1" destOrd="0" presId="urn:microsoft.com/office/officeart/2005/8/layout/hProcess9"/>
    <dgm:cxn modelId="{4A546AA7-3A38-1F46-A773-39D561310FA0}" type="presParOf" srcId="{04878612-5082-4058-BD62-793365C0BD31}" destId="{88619E16-8946-4DE5-B513-CB620EDE6D56}" srcOrd="0" destOrd="0" presId="urn:microsoft.com/office/officeart/2005/8/layout/hProcess9"/>
    <dgm:cxn modelId="{7BF6CAB5-ECB1-F548-988F-9A1508C38528}" type="presParOf" srcId="{04878612-5082-4058-BD62-793365C0BD31}" destId="{5B057AA1-7DB8-4653-B72C-79E70914F2D1}" srcOrd="1" destOrd="0" presId="urn:microsoft.com/office/officeart/2005/8/layout/hProcess9"/>
    <dgm:cxn modelId="{9C7FBEDB-50A1-3C4B-83AC-793C9EF26ECE}" type="presParOf" srcId="{04878612-5082-4058-BD62-793365C0BD31}" destId="{CF9D97C4-28B0-4FBB-828F-E910DC8DF04F}" srcOrd="2" destOrd="0" presId="urn:microsoft.com/office/officeart/2005/8/layout/hProcess9"/>
    <dgm:cxn modelId="{5F3ECCED-712F-704B-BA6C-8AF2036B2538}" type="presParOf" srcId="{04878612-5082-4058-BD62-793365C0BD31}" destId="{A11CFFBB-EDF1-4232-A53F-173D4BE19F55}" srcOrd="3" destOrd="0" presId="urn:microsoft.com/office/officeart/2005/8/layout/hProcess9"/>
    <dgm:cxn modelId="{3957D32F-6F74-5B48-AE77-03FC33F5038F}" type="presParOf" srcId="{04878612-5082-4058-BD62-793365C0BD31}" destId="{3B90F974-A1F6-4131-B098-4034F715A13A}" srcOrd="4" destOrd="0" presId="urn:microsoft.com/office/officeart/2005/8/layout/hProcess9"/>
    <dgm:cxn modelId="{4339E4E8-06C3-5C44-A64A-26C46B24564F}" type="presParOf" srcId="{04878612-5082-4058-BD62-793365C0BD31}" destId="{7EB20436-2870-41EC-B626-189E5D11670E}" srcOrd="5" destOrd="0" presId="urn:microsoft.com/office/officeart/2005/8/layout/hProcess9"/>
    <dgm:cxn modelId="{243A5D7B-4C35-794A-9623-9BE01E3E37B3}" type="presParOf" srcId="{04878612-5082-4058-BD62-793365C0BD31}" destId="{81D66344-8C09-4220-9730-BBC77ED907B1}"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63C51-080C-49C9-991B-B57D175421FE}">
      <dsp:nvSpPr>
        <dsp:cNvPr id="0" name=""/>
        <dsp:cNvSpPr/>
      </dsp:nvSpPr>
      <dsp:spPr>
        <a:xfrm>
          <a:off x="607052" y="0"/>
          <a:ext cx="6551023" cy="5138056"/>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619E16-8946-4DE5-B513-CB620EDE6D56}">
      <dsp:nvSpPr>
        <dsp:cNvPr id="0" name=""/>
        <dsp:cNvSpPr/>
      </dsp:nvSpPr>
      <dsp:spPr>
        <a:xfrm>
          <a:off x="3857" y="1541417"/>
          <a:ext cx="1855270" cy="205522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CA" sz="2500" kern="1200" dirty="0" smtClean="0">
              <a:latin typeface="Georgia" panose="02040502050405020303" pitchFamily="18" charset="0"/>
            </a:rPr>
            <a:t>Extract DNA</a:t>
          </a:r>
          <a:endParaRPr lang="en-CA" sz="2500" kern="1200" dirty="0">
            <a:latin typeface="Georgia" panose="02040502050405020303" pitchFamily="18" charset="0"/>
          </a:endParaRPr>
        </a:p>
      </dsp:txBody>
      <dsp:txXfrm>
        <a:off x="94424" y="1631984"/>
        <a:ext cx="1674136" cy="1874088"/>
      </dsp:txXfrm>
    </dsp:sp>
    <dsp:sp modelId="{CF9D97C4-28B0-4FBB-828F-E910DC8DF04F}">
      <dsp:nvSpPr>
        <dsp:cNvPr id="0" name=""/>
        <dsp:cNvSpPr/>
      </dsp:nvSpPr>
      <dsp:spPr>
        <a:xfrm>
          <a:off x="1951891" y="1541417"/>
          <a:ext cx="1855270" cy="205522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CA" sz="2500" kern="1200" dirty="0" smtClean="0">
              <a:latin typeface="Georgia" panose="02040502050405020303" pitchFamily="18" charset="0"/>
            </a:rPr>
            <a:t>Sequence random fragments</a:t>
          </a:r>
          <a:endParaRPr lang="en-CA" sz="2500" kern="1200" dirty="0">
            <a:latin typeface="Georgia" panose="02040502050405020303" pitchFamily="18" charset="0"/>
          </a:endParaRPr>
        </a:p>
      </dsp:txBody>
      <dsp:txXfrm>
        <a:off x="2042458" y="1631984"/>
        <a:ext cx="1674136" cy="1874088"/>
      </dsp:txXfrm>
    </dsp:sp>
    <dsp:sp modelId="{3B90F974-A1F6-4131-B098-4034F715A13A}">
      <dsp:nvSpPr>
        <dsp:cNvPr id="0" name=""/>
        <dsp:cNvSpPr/>
      </dsp:nvSpPr>
      <dsp:spPr>
        <a:xfrm>
          <a:off x="3899924" y="1541417"/>
          <a:ext cx="1855270" cy="205522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CA" sz="2500" kern="1200" dirty="0" smtClean="0">
              <a:latin typeface="Georgia" panose="02040502050405020303" pitchFamily="18" charset="0"/>
            </a:rPr>
            <a:t>QC</a:t>
          </a:r>
          <a:endParaRPr lang="en-CA" sz="2500" kern="1200" dirty="0">
            <a:latin typeface="Georgia" panose="02040502050405020303" pitchFamily="18" charset="0"/>
          </a:endParaRPr>
        </a:p>
      </dsp:txBody>
      <dsp:txXfrm>
        <a:off x="3990491" y="1631984"/>
        <a:ext cx="1674136" cy="1874088"/>
      </dsp:txXfrm>
    </dsp:sp>
    <dsp:sp modelId="{81D66344-8C09-4220-9730-BBC77ED907B1}">
      <dsp:nvSpPr>
        <dsp:cNvPr id="0" name=""/>
        <dsp:cNvSpPr/>
      </dsp:nvSpPr>
      <dsp:spPr>
        <a:xfrm>
          <a:off x="5847958" y="1541417"/>
          <a:ext cx="1855270" cy="205522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CA" sz="2500" kern="1200" dirty="0" smtClean="0">
              <a:latin typeface="Georgia" panose="02040502050405020303" pitchFamily="18" charset="0"/>
            </a:rPr>
            <a:t>Diversity</a:t>
          </a:r>
          <a:r>
            <a:rPr lang="en-CA" sz="2500" kern="1200" baseline="0" dirty="0" smtClean="0">
              <a:latin typeface="Georgia" panose="02040502050405020303" pitchFamily="18" charset="0"/>
            </a:rPr>
            <a:t> </a:t>
          </a:r>
          <a:r>
            <a:rPr lang="en-CA" sz="2500" kern="1200" dirty="0" smtClean="0">
              <a:latin typeface="Georgia" panose="02040502050405020303" pitchFamily="18" charset="0"/>
            </a:rPr>
            <a:t>analysis</a:t>
          </a:r>
          <a:endParaRPr lang="en-CA" sz="2500" kern="1200" dirty="0">
            <a:latin typeface="Georgia" panose="02040502050405020303" pitchFamily="18" charset="0"/>
          </a:endParaRPr>
        </a:p>
      </dsp:txBody>
      <dsp:txXfrm>
        <a:off x="5938525" y="1631984"/>
        <a:ext cx="1674136" cy="187408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0ED7B9-642E-E94C-8AD9-0E6A683DD9C7}" type="datetimeFigureOut">
              <a:rPr lang="en-US" smtClean="0"/>
              <a:t>7/5/16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EC78E3-5EE6-F94C-81E6-0B58241CD39C}" type="slidenum">
              <a:rPr lang="en-US" smtClean="0"/>
              <a:t>‹#›</a:t>
            </a:fld>
            <a:endParaRPr lang="en-US"/>
          </a:p>
        </p:txBody>
      </p:sp>
    </p:spTree>
    <p:extLst>
      <p:ext uri="{BB962C8B-B14F-4D97-AF65-F5344CB8AC3E}">
        <p14:creationId xmlns:p14="http://schemas.microsoft.com/office/powerpoint/2010/main" val="99465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next section </a:t>
            </a:r>
            <a:r>
              <a:rPr lang="en-US" dirty="0" err="1" smtClean="0"/>
              <a:t>Im</a:t>
            </a:r>
            <a:r>
              <a:rPr lang="en-US" dirty="0" smtClean="0"/>
              <a:t> going to go through some approaches in metagenomics, and</a:t>
            </a:r>
            <a:r>
              <a:rPr lang="en-US" baseline="0" dirty="0" smtClean="0"/>
              <a:t> this is in some ways the most convoluted of the different ’omics approaches we’ve looked at today, because its often many approaches under on umbrella.</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1</a:t>
            </a:fld>
            <a:endParaRPr lang="en-US"/>
          </a:p>
        </p:txBody>
      </p:sp>
    </p:spTree>
    <p:extLst>
      <p:ext uri="{BB962C8B-B14F-4D97-AF65-F5344CB8AC3E}">
        <p14:creationId xmlns:p14="http://schemas.microsoft.com/office/powerpoint/2010/main" val="999248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biggest</a:t>
            </a:r>
            <a:r>
              <a:rPr lang="en-US" baseline="0" dirty="0" smtClean="0"/>
              <a:t> problem is that of course, all the reads are mixed together regardless of what species they come from. Depending on the sequence type then the reads can be short and short reads are harder to specifically pin down to a particular origin.</a:t>
            </a:r>
          </a:p>
          <a:p>
            <a:endParaRPr lang="en-US" baseline="0" dirty="0" smtClean="0"/>
          </a:p>
          <a:p>
            <a:r>
              <a:rPr lang="en-US" baseline="0" dirty="0" smtClean="0"/>
              <a:t>The two main approaches are the binning based or marker based approaches.</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10</a:t>
            </a:fld>
            <a:endParaRPr lang="en-US"/>
          </a:p>
        </p:txBody>
      </p:sp>
    </p:spTree>
    <p:extLst>
      <p:ext uri="{BB962C8B-B14F-4D97-AF65-F5344CB8AC3E}">
        <p14:creationId xmlns:p14="http://schemas.microsoft.com/office/powerpoint/2010/main" val="374285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binning</a:t>
            </a:r>
            <a:r>
              <a:rPr lang="en-US" baseline="0" dirty="0" smtClean="0"/>
              <a:t> method is basically a technique that tries to group each read with all the others from the same genome.</a:t>
            </a:r>
          </a:p>
          <a:p>
            <a:endParaRPr lang="en-US" baseline="0" dirty="0" smtClean="0"/>
          </a:p>
          <a:p>
            <a:r>
              <a:rPr lang="en-US" baseline="0" dirty="0" smtClean="0"/>
              <a:t>Some studies out their have used stuff like GC composition of reads to create bins, though this is pretty poor when it comes to </a:t>
            </a:r>
            <a:r>
              <a:rPr lang="en-US" baseline="0" dirty="0" err="1" smtClean="0"/>
              <a:t>bein</a:t>
            </a:r>
            <a:r>
              <a:rPr lang="en-US" baseline="0" dirty="0" smtClean="0"/>
              <a:t> accurate about what the actual species is</a:t>
            </a:r>
          </a:p>
          <a:p>
            <a:endParaRPr lang="en-US" baseline="0" dirty="0" smtClean="0"/>
          </a:p>
          <a:p>
            <a:r>
              <a:rPr lang="en-US" baseline="0" dirty="0" smtClean="0"/>
              <a:t>Much more powerful are the sequence based methods that use databases of sequence of known origin as a reference and basically blast the sequence against that. The idea is that the best hit in the database or more often the lowest common ancestor between hits is the proper taxonomic classification.</a:t>
            </a:r>
          </a:p>
          <a:p>
            <a:endParaRPr lang="en-US" baseline="0" dirty="0" smtClean="0"/>
          </a:p>
          <a:p>
            <a:r>
              <a:rPr lang="en-US" baseline="0" dirty="0" smtClean="0"/>
              <a:t>Although I say blast, really it isn’t blast that gets used – its too slow - but some sort of similarity search method </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11</a:t>
            </a:fld>
            <a:endParaRPr lang="en-US"/>
          </a:p>
        </p:txBody>
      </p:sp>
    </p:spTree>
    <p:extLst>
      <p:ext uri="{BB962C8B-B14F-4D97-AF65-F5344CB8AC3E}">
        <p14:creationId xmlns:p14="http://schemas.microsoft.com/office/powerpoint/2010/main" val="1544273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Software that implements this easily are quite abundant, the best and most famous is probably MEGAN, now on version six, which does an awful</a:t>
            </a:r>
            <a:r>
              <a:rPr lang="en-US" baseline="0" dirty="0" smtClean="0"/>
              <a:t> lot of stuff </a:t>
            </a:r>
            <a:r>
              <a:rPr lang="en-US" baseline="0" dirty="0" err="1" smtClean="0"/>
              <a:t>incuding</a:t>
            </a:r>
            <a:r>
              <a:rPr lang="en-US" baseline="0" dirty="0" smtClean="0"/>
              <a:t> functional annotation, can handle lots of file formats and different taxonomies. </a:t>
            </a:r>
          </a:p>
          <a:p>
            <a:r>
              <a:rPr lang="en-US" baseline="0" dirty="0" smtClean="0"/>
              <a:t>It also produces end result </a:t>
            </a:r>
            <a:r>
              <a:rPr lang="en-US" baseline="0" dirty="0" err="1" smtClean="0"/>
              <a:t>visualisations</a:t>
            </a:r>
            <a:r>
              <a:rPr lang="en-US" baseline="0" dirty="0" smtClean="0"/>
              <a:t> like bar charts and word clouds and will generate some statistics. It doesn’t do similarity searches directly but can work with a companion package called diamond that does. </a:t>
            </a:r>
          </a:p>
          <a:p>
            <a:endParaRPr lang="en-US" baseline="0" dirty="0" smtClean="0"/>
          </a:p>
          <a:p>
            <a:r>
              <a:rPr lang="en-US" baseline="0" dirty="0" smtClean="0"/>
              <a:t>And it’s major advantage to a beginner is that it has a graphical interface to work with</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12</a:t>
            </a:fld>
            <a:endParaRPr lang="en-US"/>
          </a:p>
        </p:txBody>
      </p:sp>
    </p:spTree>
    <p:extLst>
      <p:ext uri="{BB962C8B-B14F-4D97-AF65-F5344CB8AC3E}">
        <p14:creationId xmlns:p14="http://schemas.microsoft.com/office/powerpoint/2010/main" val="1588564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powerful and most accurate tool</a:t>
            </a:r>
            <a:r>
              <a:rPr lang="en-US" baseline="0" dirty="0" smtClean="0"/>
              <a:t> at the moment is a command line driven tool. Its called Kraken and it works in timescales of minutes to hours by use of a clever algorithm for similarity search. Its actually fairly straightforward to use but it can have huge memory use in some steps, especially if you’re looking to create custom taxonomic databases. The authors do provide some pre-compiled databases so if you don’t have special requirements then you might have an easier time. The </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13</a:t>
            </a:fld>
            <a:endParaRPr lang="en-US"/>
          </a:p>
        </p:txBody>
      </p:sp>
    </p:spTree>
    <p:extLst>
      <p:ext uri="{BB962C8B-B14F-4D97-AF65-F5344CB8AC3E}">
        <p14:creationId xmlns:p14="http://schemas.microsoft.com/office/powerpoint/2010/main" val="88453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briefly about Marker based methods, these</a:t>
            </a:r>
            <a:r>
              <a:rPr lang="en-US" baseline="0" dirty="0" smtClean="0"/>
              <a:t> work either by identifying known universal genes, like the 16S </a:t>
            </a:r>
            <a:r>
              <a:rPr lang="en-US" baseline="0" dirty="0" err="1" smtClean="0"/>
              <a:t>rRNA</a:t>
            </a:r>
            <a:r>
              <a:rPr lang="en-US" baseline="0" dirty="0" smtClean="0"/>
              <a:t> and there are tool for this, like QIIME.</a:t>
            </a:r>
          </a:p>
          <a:p>
            <a:endParaRPr lang="en-US" baseline="0" dirty="0" smtClean="0"/>
          </a:p>
          <a:p>
            <a:r>
              <a:rPr lang="en-US" baseline="0" dirty="0" smtClean="0"/>
              <a:t>Some others use multiple supposedly universal single copy genes – so you have to make a call as to whether you really think the genes selected are useful and discriminatory, these are mostly useful for microorganism metagenomics and don’t handle plant tissue so well. </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14</a:t>
            </a:fld>
            <a:endParaRPr lang="en-US"/>
          </a:p>
        </p:txBody>
      </p:sp>
    </p:spTree>
    <p:extLst>
      <p:ext uri="{BB962C8B-B14F-4D97-AF65-F5344CB8AC3E}">
        <p14:creationId xmlns:p14="http://schemas.microsoft.com/office/powerpoint/2010/main" val="1588804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15</a:t>
            </a:fld>
            <a:endParaRPr lang="en-US"/>
          </a:p>
        </p:txBody>
      </p:sp>
    </p:spTree>
    <p:extLst>
      <p:ext uri="{BB962C8B-B14F-4D97-AF65-F5344CB8AC3E}">
        <p14:creationId xmlns:p14="http://schemas.microsoft.com/office/powerpoint/2010/main" val="362729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if you do a binning experiment but not all the reads can be binned?</a:t>
            </a:r>
            <a:r>
              <a:rPr lang="en-US" baseline="0" dirty="0" smtClean="0"/>
              <a:t> This </a:t>
            </a:r>
            <a:r>
              <a:rPr lang="en-US" baseline="0" dirty="0" err="1" smtClean="0"/>
              <a:t>isnt</a:t>
            </a:r>
            <a:r>
              <a:rPr lang="en-US" baseline="0" dirty="0" smtClean="0"/>
              <a:t> just because the reads are wrong, the database may lack sequences matching yours because its novel are divergent or the </a:t>
            </a:r>
            <a:r>
              <a:rPr lang="en-US" baseline="0" dirty="0" err="1" smtClean="0"/>
              <a:t>db</a:t>
            </a:r>
            <a:r>
              <a:rPr lang="en-US" baseline="0" dirty="0" smtClean="0"/>
              <a:t> isn’t wide enough. </a:t>
            </a:r>
          </a:p>
          <a:p>
            <a:endParaRPr lang="en-US" baseline="0" dirty="0" smtClean="0"/>
          </a:p>
          <a:p>
            <a:r>
              <a:rPr lang="en-US" baseline="0" dirty="0" smtClean="0"/>
              <a:t>You can always try assembling the leftovers,</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16</a:t>
            </a:fld>
            <a:endParaRPr lang="en-US"/>
          </a:p>
        </p:txBody>
      </p:sp>
    </p:spTree>
    <p:extLst>
      <p:ext uri="{BB962C8B-B14F-4D97-AF65-F5344CB8AC3E}">
        <p14:creationId xmlns:p14="http://schemas.microsoft.com/office/powerpoint/2010/main" val="345612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briefly</a:t>
            </a:r>
            <a:r>
              <a:rPr lang="en-US" baseline="0" dirty="0" smtClean="0"/>
              <a:t> assembly is the process by which short DNA </a:t>
            </a:r>
            <a:r>
              <a:rPr lang="en-US" baseline="0" dirty="0" err="1" smtClean="0"/>
              <a:t>frgament</a:t>
            </a:r>
            <a:r>
              <a:rPr lang="en-US" baseline="0" dirty="0" smtClean="0"/>
              <a:t> get built into longer ones, usually by a process that calculates read overlap then compresses the overlap sequence into longer sequence and uses other information like known distance between reads to build a longer scaffold</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17</a:t>
            </a:fld>
            <a:endParaRPr lang="en-US"/>
          </a:p>
        </p:txBody>
      </p:sp>
    </p:spTree>
    <p:extLst>
      <p:ext uri="{BB962C8B-B14F-4D97-AF65-F5344CB8AC3E}">
        <p14:creationId xmlns:p14="http://schemas.microsoft.com/office/powerpoint/2010/main" val="1505077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single genome genomics the assembly problem is often likened to putting back together a book after it has been shredded.</a:t>
            </a:r>
          </a:p>
          <a:p>
            <a:endParaRPr lang="en-US" baseline="0" dirty="0" smtClean="0"/>
          </a:p>
          <a:p>
            <a:r>
              <a:rPr lang="en-US" baseline="0" dirty="0" smtClean="0"/>
              <a:t>Well in metagenomics, it is far more difficult, its more like putting a bookshelf back together after shredding </a:t>
            </a:r>
            <a:r>
              <a:rPr lang="en-US" baseline="0" dirty="0" err="1" smtClean="0"/>
              <a:t>soif</a:t>
            </a:r>
            <a:r>
              <a:rPr lang="en-US" baseline="0" dirty="0" smtClean="0"/>
              <a:t> you are going to do assembly then you need to be aware of the problem of chimeric </a:t>
            </a:r>
            <a:r>
              <a:rPr lang="en-US" baseline="0" dirty="0" err="1" smtClean="0"/>
              <a:t>contigs</a:t>
            </a:r>
            <a:r>
              <a:rPr lang="en-US" baseline="0" dirty="0" smtClean="0"/>
              <a:t> – bits of the assembly that </a:t>
            </a:r>
            <a:r>
              <a:rPr lang="en-US" baseline="0" dirty="0" err="1" smtClean="0"/>
              <a:t>arent</a:t>
            </a:r>
            <a:r>
              <a:rPr lang="en-US" baseline="0" dirty="0" smtClean="0"/>
              <a:t> real and are the result of fusion of similar sequences from different organisms </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18</a:t>
            </a:fld>
            <a:endParaRPr lang="en-US"/>
          </a:p>
        </p:txBody>
      </p:sp>
    </p:spTree>
    <p:extLst>
      <p:ext uri="{BB962C8B-B14F-4D97-AF65-F5344CB8AC3E}">
        <p14:creationId xmlns:p14="http://schemas.microsoft.com/office/powerpoint/2010/main" val="1133612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some specific metagenome assemblers have been developed, including variants of some standard assemblers, the important thing is to assess the quality of assemblies and there are correspondingly lots of programs for this. </a:t>
            </a:r>
          </a:p>
          <a:p>
            <a:endParaRPr lang="en-US" baseline="0" dirty="0" smtClean="0"/>
          </a:p>
          <a:p>
            <a:r>
              <a:rPr lang="en-US" baseline="0" dirty="0" smtClean="0"/>
              <a:t>Thankfully, as this is a hard problem then these tools have been wrapped into pipelines, a pipeline called </a:t>
            </a:r>
            <a:r>
              <a:rPr lang="en-US" baseline="0" dirty="0" err="1" smtClean="0"/>
              <a:t>MetAMOS</a:t>
            </a:r>
            <a:r>
              <a:rPr lang="en-US" baseline="0" dirty="0" smtClean="0"/>
              <a:t> will allow you to run all of these tools at various settings and assess the results in one overarching wrapper. </a:t>
            </a:r>
            <a:r>
              <a:rPr lang="en-US" baseline="0" dirty="0" err="1" smtClean="0"/>
              <a:t>MetAMOS</a:t>
            </a:r>
            <a:r>
              <a:rPr lang="en-US" baseline="0" dirty="0" smtClean="0"/>
              <a:t> produces plots, classifications and sequence metrics as well as being compatible with assembly </a:t>
            </a:r>
            <a:r>
              <a:rPr lang="en-US" baseline="0" dirty="0" err="1" smtClean="0"/>
              <a:t>visulaisation</a:t>
            </a:r>
            <a:r>
              <a:rPr lang="en-US" baseline="0" dirty="0" smtClean="0"/>
              <a:t> tools like </a:t>
            </a:r>
            <a:r>
              <a:rPr lang="en-US" baseline="0" dirty="0" err="1" smtClean="0"/>
              <a:t>hawkeye</a:t>
            </a:r>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B9EC78E3-5EE6-F94C-81E6-0B58241CD39C}" type="slidenum">
              <a:rPr lang="en-US" smtClean="0"/>
              <a:t>19</a:t>
            </a:fld>
            <a:endParaRPr lang="en-US"/>
          </a:p>
        </p:txBody>
      </p:sp>
    </p:spTree>
    <p:extLst>
      <p:ext uri="{BB962C8B-B14F-4D97-AF65-F5344CB8AC3E}">
        <p14:creationId xmlns:p14="http://schemas.microsoft.com/office/powerpoint/2010/main" val="783671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a:t>
            </a:r>
            <a:r>
              <a:rPr lang="en-US" baseline="0" dirty="0" smtClean="0"/>
              <a:t> main aim will be to give you again, the 1000 mile up view – to help you understand the strategies used in metagenomics experiments </a:t>
            </a:r>
          </a:p>
          <a:p>
            <a:endParaRPr lang="en-US" baseline="0" dirty="0" smtClean="0"/>
          </a:p>
          <a:p>
            <a:r>
              <a:rPr lang="en-US" baseline="0" dirty="0" smtClean="0"/>
              <a:t>Particularly the experimental aims and pipelines people use as they apply to the three main domains in metagenomics, the Taxonomical classification, Functional classification and the use of transcriptomics approaches</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2</a:t>
            </a:fld>
            <a:endParaRPr lang="en-US"/>
          </a:p>
        </p:txBody>
      </p:sp>
    </p:spTree>
    <p:extLst>
      <p:ext uri="{BB962C8B-B14F-4D97-AF65-F5344CB8AC3E}">
        <p14:creationId xmlns:p14="http://schemas.microsoft.com/office/powerpoint/2010/main" val="222202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next question, once we know what is in our sample can often be, what are they doing – basically this is what genes do they have, is there anything community specific in there. </a:t>
            </a:r>
          </a:p>
          <a:p>
            <a:endParaRPr lang="en-US" baseline="0" dirty="0" smtClean="0"/>
          </a:p>
          <a:p>
            <a:r>
              <a:rPr lang="en-US" baseline="0" dirty="0" smtClean="0"/>
              <a:t>And this means putting an annotation onto the genes or sequences that we have. This can be a general fairly high level sort of </a:t>
            </a:r>
            <a:r>
              <a:rPr lang="en-US" baseline="0" dirty="0" err="1" smtClean="0"/>
              <a:t>categoric</a:t>
            </a:r>
            <a:r>
              <a:rPr lang="en-US" baseline="0" dirty="0" smtClean="0"/>
              <a:t> annotation such as saying the gene is involved in photosynthesis or nitrogen metabolism. But also its often useful to  get much more granular annotation, so identifying </a:t>
            </a:r>
            <a:r>
              <a:rPr lang="en-US" baseline="0" dirty="0" err="1" smtClean="0"/>
              <a:t>orthologs</a:t>
            </a:r>
            <a:r>
              <a:rPr lang="en-US" baseline="0" dirty="0" smtClean="0"/>
              <a:t> and individual enzyme functions. So what you end up with is for each sequence, a list of technical terms that describe what it does, and you can </a:t>
            </a:r>
            <a:r>
              <a:rPr lang="en-US" baseline="0" dirty="0" err="1" smtClean="0"/>
              <a:t>analyse</a:t>
            </a:r>
            <a:r>
              <a:rPr lang="en-US" baseline="0" dirty="0" smtClean="0"/>
              <a:t> those lists to test hypotheses about </a:t>
            </a:r>
            <a:r>
              <a:rPr lang="en-US" baseline="0" dirty="0" err="1" smtClean="0"/>
              <a:t>whats</a:t>
            </a:r>
            <a:r>
              <a:rPr lang="en-US" baseline="0" dirty="0" smtClean="0"/>
              <a:t> your metagenome does.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B9EC78E3-5EE6-F94C-81E6-0B58241CD39C}" type="slidenum">
              <a:rPr lang="en-US" smtClean="0"/>
              <a:t>20</a:t>
            </a:fld>
            <a:endParaRPr lang="en-US"/>
          </a:p>
        </p:txBody>
      </p:sp>
    </p:spTree>
    <p:extLst>
      <p:ext uri="{BB962C8B-B14F-4D97-AF65-F5344CB8AC3E}">
        <p14:creationId xmlns:p14="http://schemas.microsoft.com/office/powerpoint/2010/main" val="496418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extremely</a:t>
            </a:r>
            <a:r>
              <a:rPr lang="en-US" baseline="0" dirty="0" smtClean="0"/>
              <a:t> popular database for annotation is the KEGG database, which holds a collection of </a:t>
            </a:r>
            <a:r>
              <a:rPr lang="en-US" baseline="0" dirty="0" err="1" smtClean="0"/>
              <a:t>orthologs</a:t>
            </a:r>
            <a:r>
              <a:rPr lang="en-US" baseline="0" dirty="0" smtClean="0"/>
              <a:t> across species thought to be doing the same function so useable across species. They’re simple annotations like this one and have a K-number identifier  </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22</a:t>
            </a:fld>
            <a:endParaRPr lang="en-US"/>
          </a:p>
        </p:txBody>
      </p:sp>
    </p:spTree>
    <p:extLst>
      <p:ext uri="{BB962C8B-B14F-4D97-AF65-F5344CB8AC3E}">
        <p14:creationId xmlns:p14="http://schemas.microsoft.com/office/powerpoint/2010/main" val="1890493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Kegg</a:t>
            </a:r>
            <a:r>
              <a:rPr lang="en-US" dirty="0" smtClean="0"/>
              <a:t> is most powerful because it groups its </a:t>
            </a:r>
            <a:r>
              <a:rPr lang="en-US" dirty="0" err="1" smtClean="0"/>
              <a:t>orthologs</a:t>
            </a:r>
            <a:r>
              <a:rPr lang="en-US" baseline="0" dirty="0" smtClean="0"/>
              <a:t> into large metabolic pathways for high-level functions and each as map like this so its possible to illuminate pathways that are present</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23</a:t>
            </a:fld>
            <a:endParaRPr lang="en-US"/>
          </a:p>
        </p:txBody>
      </p:sp>
    </p:spTree>
    <p:extLst>
      <p:ext uri="{BB962C8B-B14F-4D97-AF65-F5344CB8AC3E}">
        <p14:creationId xmlns:p14="http://schemas.microsoft.com/office/powerpoint/2010/main" val="474599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again annotation of sequences is done by a large number of tools, </a:t>
            </a:r>
            <a:r>
              <a:rPr lang="en-US" baseline="0" dirty="0" err="1" smtClean="0"/>
              <a:t>heres</a:t>
            </a:r>
            <a:r>
              <a:rPr lang="en-US" baseline="0" dirty="0" smtClean="0"/>
              <a:t> some online ones, Koala is the KEGG tool.  There’s also a couple of GUI ones including </a:t>
            </a:r>
            <a:r>
              <a:rPr lang="en-US" baseline="0" dirty="0" err="1" smtClean="0"/>
              <a:t>megan</a:t>
            </a:r>
            <a:r>
              <a:rPr lang="en-US" baseline="0" dirty="0" smtClean="0"/>
              <a:t> that I mentioned earlier, and a couple of locally run ones, </a:t>
            </a:r>
            <a:r>
              <a:rPr lang="en-US" baseline="0" dirty="0" err="1" smtClean="0"/>
              <a:t>prokka</a:t>
            </a:r>
            <a:r>
              <a:rPr lang="en-US" baseline="0" dirty="0" smtClean="0"/>
              <a:t> is ideal and fast for prokaryotes and </a:t>
            </a:r>
            <a:r>
              <a:rPr lang="en-US" baseline="0" dirty="0" err="1" smtClean="0"/>
              <a:t>MetAMOS</a:t>
            </a:r>
            <a:r>
              <a:rPr lang="en-US" baseline="0" dirty="0" smtClean="0"/>
              <a:t> as we’ve discussed wraps an awful lot of other tools for a quite comprehensive annotation. </a:t>
            </a:r>
          </a:p>
          <a:p>
            <a:endParaRPr lang="en-US" baseline="0" dirty="0" smtClean="0"/>
          </a:p>
          <a:p>
            <a:r>
              <a:rPr lang="en-US" baseline="0" dirty="0" smtClean="0"/>
              <a:t>That said though, these tools don’t find everything, often there are classes of genes that are specific to a particular community, for example effector proteins and R genes in the plant disease field. These won’t get annotated specifically as such by any of these tools so there often needs to be custom parts of the pipeline to catch and annotate the genes you are interested in yourself. So you might run a filter to find a gene with </a:t>
            </a:r>
            <a:r>
              <a:rPr lang="en-US" baseline="0" dirty="0" err="1" smtClean="0"/>
              <a:t>transmembrance</a:t>
            </a:r>
            <a:r>
              <a:rPr lang="en-US" baseline="0" dirty="0" smtClean="0"/>
              <a:t> domains, signal peptides, LRRs </a:t>
            </a:r>
            <a:r>
              <a:rPr lang="en-US" baseline="0" dirty="0" err="1" smtClean="0"/>
              <a:t>etc</a:t>
            </a:r>
            <a:r>
              <a:rPr lang="en-US" baseline="0" dirty="0" smtClean="0"/>
              <a:t> and classify this accordingly. </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24</a:t>
            </a:fld>
            <a:endParaRPr lang="en-US"/>
          </a:p>
        </p:txBody>
      </p:sp>
    </p:spTree>
    <p:extLst>
      <p:ext uri="{BB962C8B-B14F-4D97-AF65-F5344CB8AC3E}">
        <p14:creationId xmlns:p14="http://schemas.microsoft.com/office/powerpoint/2010/main" val="713731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DEB2AF-691C-464E-9AB6-7CB46F818F0A}" type="slidenum">
              <a:rPr lang="en-US" sz="1300">
                <a:latin typeface="Calibri" charset="0"/>
              </a:rPr>
              <a:pPr eaLnBrk="1" hangingPunct="1"/>
              <a:t>25</a:t>
            </a:fld>
            <a:endParaRPr lang="en-US" sz="1300">
              <a:latin typeface="Calibri" charset="0"/>
            </a:endParaRPr>
          </a:p>
        </p:txBody>
      </p:sp>
      <p:sp>
        <p:nvSpPr>
          <p:cNvPr id="143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43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r>
              <a:rPr lang="en-GB" sz="1200" dirty="0" smtClean="0">
                <a:solidFill>
                  <a:schemeClr val="tx1"/>
                </a:solidFill>
                <a:latin typeface="Calibri" panose="020F0502020204030204" pitchFamily="34" charset="0"/>
              </a:rPr>
              <a:t>So moving on from identifying</a:t>
            </a:r>
            <a:r>
              <a:rPr lang="en-GB" sz="1200" baseline="0" dirty="0" smtClean="0">
                <a:solidFill>
                  <a:schemeClr val="tx1"/>
                </a:solidFill>
                <a:latin typeface="Calibri" panose="020F0502020204030204" pitchFamily="34" charset="0"/>
              </a:rPr>
              <a:t> what functions are there, it is possible to use </a:t>
            </a:r>
            <a:r>
              <a:rPr lang="en-GB" sz="1200" baseline="0" dirty="0" err="1" smtClean="0">
                <a:solidFill>
                  <a:schemeClr val="tx1"/>
                </a:solidFill>
                <a:latin typeface="Calibri" panose="020F0502020204030204" pitchFamily="34" charset="0"/>
              </a:rPr>
              <a:t>RNAseq</a:t>
            </a:r>
            <a:r>
              <a:rPr lang="en-GB" sz="1200" baseline="0" dirty="0" smtClean="0">
                <a:solidFill>
                  <a:schemeClr val="tx1"/>
                </a:solidFill>
                <a:latin typeface="Calibri" panose="020F0502020204030204" pitchFamily="34" charset="0"/>
              </a:rPr>
              <a:t> in </a:t>
            </a:r>
            <a:r>
              <a:rPr lang="en-GB" sz="1200" baseline="0" dirty="0" err="1" smtClean="0">
                <a:solidFill>
                  <a:schemeClr val="tx1"/>
                </a:solidFill>
                <a:latin typeface="Calibri" panose="020F0502020204030204" pitchFamily="34" charset="0"/>
              </a:rPr>
              <a:t>metatranscriptomics</a:t>
            </a:r>
            <a:r>
              <a:rPr lang="en-GB" sz="1200" baseline="0" dirty="0" smtClean="0">
                <a:solidFill>
                  <a:schemeClr val="tx1"/>
                </a:solidFill>
                <a:latin typeface="Calibri" panose="020F0502020204030204" pitchFamily="34" charset="0"/>
              </a:rPr>
              <a:t> to reveal which genes are active at a given time and in combination with the </a:t>
            </a:r>
            <a:endParaRPr lang="en-GB" sz="1200" dirty="0" smtClean="0">
              <a:solidFill>
                <a:schemeClr val="tx1"/>
              </a:solidFill>
              <a:latin typeface="Calibri" panose="020F0502020204030204" pitchFamily="34" charset="0"/>
            </a:endParaRPr>
          </a:p>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endParaRPr lang="en-GB" sz="1200" dirty="0" smtClean="0">
              <a:solidFill>
                <a:schemeClr val="tx1"/>
              </a:solidFill>
              <a:latin typeface="Calibri" panose="020F0502020204030204" pitchFamily="34" charset="0"/>
            </a:endParaRPr>
          </a:p>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r>
              <a:rPr lang="en-GB" sz="1200" dirty="0" smtClean="0">
                <a:solidFill>
                  <a:schemeClr val="tx1"/>
                </a:solidFill>
                <a:latin typeface="Calibri" panose="020F0502020204030204" pitchFamily="34" charset="0"/>
              </a:rPr>
              <a:t>Taxonomical</a:t>
            </a:r>
            <a:r>
              <a:rPr lang="en-GB" sz="1200" baseline="0" dirty="0" smtClean="0">
                <a:solidFill>
                  <a:schemeClr val="tx1"/>
                </a:solidFill>
                <a:latin typeface="Calibri" panose="020F0502020204030204" pitchFamily="34" charset="0"/>
              </a:rPr>
              <a:t> approaches i</a:t>
            </a:r>
            <a:r>
              <a:rPr lang="en-GB" sz="1200" dirty="0" smtClean="0">
                <a:solidFill>
                  <a:schemeClr val="tx1"/>
                </a:solidFill>
                <a:latin typeface="Calibri" panose="020F0502020204030204" pitchFamily="34" charset="0"/>
              </a:rPr>
              <a:t>t can also reveal which taxa are responsible for the active functions, giving a large amount</a:t>
            </a:r>
            <a:r>
              <a:rPr lang="en-GB" sz="1200" baseline="0" dirty="0" smtClean="0">
                <a:solidFill>
                  <a:schemeClr val="tx1"/>
                </a:solidFill>
                <a:latin typeface="Calibri" panose="020F0502020204030204" pitchFamily="34" charset="0"/>
              </a:rPr>
              <a:t> of deep information about what is going on in a microbiome or interaction. So in these graphs we can see the circles are genes and the size of the circle is the abundance of those transcripts and the areas on the Pie charts show the taxa that are contributing to the transcript abundance.</a:t>
            </a:r>
            <a:endParaRPr lang="en-GB" sz="1200" dirty="0" smtClean="0">
              <a:solidFill>
                <a:schemeClr val="tx1"/>
              </a:solidFill>
              <a:latin typeface="Calibri" panose="020F0502020204030204" pitchFamily="34" charset="0"/>
            </a:endParaRPr>
          </a:p>
        </p:txBody>
      </p:sp>
    </p:spTree>
    <p:extLst>
      <p:ext uri="{BB962C8B-B14F-4D97-AF65-F5344CB8AC3E}">
        <p14:creationId xmlns:p14="http://schemas.microsoft.com/office/powerpoint/2010/main" val="1977796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DEB2AF-691C-464E-9AB6-7CB46F818F0A}" type="slidenum">
              <a:rPr lang="en-US" sz="1300">
                <a:latin typeface="Calibri" charset="0"/>
              </a:rPr>
              <a:pPr eaLnBrk="1" hangingPunct="1"/>
              <a:t>26</a:t>
            </a:fld>
            <a:endParaRPr lang="en-US" sz="1300">
              <a:latin typeface="Calibri" charset="0"/>
            </a:endParaRPr>
          </a:p>
        </p:txBody>
      </p:sp>
      <p:sp>
        <p:nvSpPr>
          <p:cNvPr id="143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43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smtClean="0">
                <a:solidFill>
                  <a:schemeClr val="tx1"/>
                </a:solidFill>
                <a:latin typeface="Calibri" panose="020F0502020204030204" pitchFamily="34" charset="0"/>
              </a:rPr>
              <a:t>Again this approach is facilitated by assembly,</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smtClean="0">
              <a:solidFill>
                <a:schemeClr val="tx1"/>
              </a:solidFill>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smtClean="0">
                <a:solidFill>
                  <a:schemeClr val="tx1"/>
                </a:solidFill>
                <a:latin typeface="Calibri" panose="020F0502020204030204" pitchFamily="34" charset="0"/>
              </a:rPr>
              <a:t>First</a:t>
            </a:r>
            <a:r>
              <a:rPr lang="en-CA" sz="1200" baseline="0" dirty="0" smtClean="0">
                <a:solidFill>
                  <a:schemeClr val="tx1"/>
                </a:solidFill>
                <a:latin typeface="Calibri" panose="020F0502020204030204" pitchFamily="34" charset="0"/>
              </a:rPr>
              <a:t> of all assembly is different with transcriptomics data because of the highly variable coverage of each sequence due to transcript abundance and the increased likelihood of chimeras from reduced sequence space, and problems generated by transcript isoforms, so transcriptome assemblers are useful and these Including cufflinks, Oases and trinity.</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baseline="0" dirty="0" smtClean="0">
              <a:solidFill>
                <a:schemeClr val="tx1"/>
              </a:solidFill>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baseline="0" dirty="0" smtClean="0">
                <a:solidFill>
                  <a:schemeClr val="tx1"/>
                </a:solidFill>
                <a:latin typeface="Calibri" panose="020F0502020204030204" pitchFamily="34" charset="0"/>
              </a:rPr>
              <a:t>Taxonomic binning prior to assembly can assist by grouping reads into species specific bins.</a:t>
            </a:r>
            <a:endParaRPr lang="en-CA" sz="1200" dirty="0" smtClean="0">
              <a:solidFill>
                <a:schemeClr val="tx1"/>
              </a:solidFill>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smtClean="0">
              <a:solidFill>
                <a:schemeClr val="tx1"/>
              </a:solidFill>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smtClean="0">
              <a:solidFill>
                <a:schemeClr val="tx1"/>
              </a:solidFill>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smtClean="0">
                <a:solidFill>
                  <a:schemeClr val="tx1"/>
                </a:solidFill>
                <a:latin typeface="Calibri" panose="020F0502020204030204" pitchFamily="34" charset="0"/>
              </a:rPr>
              <a:t>But once you have an assembly, it again improves annotation accuracy, This graph</a:t>
            </a:r>
            <a:r>
              <a:rPr lang="en-CA" sz="1200" baseline="0" dirty="0" smtClean="0">
                <a:solidFill>
                  <a:schemeClr val="tx1"/>
                </a:solidFill>
                <a:latin typeface="Calibri" panose="020F0502020204030204" pitchFamily="34" charset="0"/>
              </a:rPr>
              <a:t> shows a </a:t>
            </a:r>
            <a:r>
              <a:rPr lang="en-CA" sz="1200" baseline="0" dirty="0" err="1" smtClean="0">
                <a:solidFill>
                  <a:schemeClr val="tx1"/>
                </a:solidFill>
                <a:latin typeface="Calibri" panose="020F0502020204030204" pitchFamily="34" charset="0"/>
              </a:rPr>
              <a:t>heatmap</a:t>
            </a:r>
            <a:r>
              <a:rPr lang="en-CA" sz="1200" baseline="0" dirty="0" smtClean="0">
                <a:solidFill>
                  <a:schemeClr val="tx1"/>
                </a:solidFill>
                <a:latin typeface="Calibri" panose="020F0502020204030204" pitchFamily="34" charset="0"/>
              </a:rPr>
              <a:t> of different assemblers and </a:t>
            </a:r>
            <a:r>
              <a:rPr lang="en-CA" sz="1200" baseline="0" dirty="0" err="1" smtClean="0">
                <a:solidFill>
                  <a:schemeClr val="tx1"/>
                </a:solidFill>
                <a:latin typeface="Calibri" panose="020F0502020204030204" pitchFamily="34" charset="0"/>
              </a:rPr>
              <a:t>paramaters</a:t>
            </a:r>
            <a:r>
              <a:rPr lang="en-CA" sz="1200" baseline="0" dirty="0" smtClean="0">
                <a:solidFill>
                  <a:schemeClr val="tx1"/>
                </a:solidFill>
                <a:latin typeface="Calibri" panose="020F0502020204030204" pitchFamily="34" charset="0"/>
              </a:rPr>
              <a:t> and the proportion of </a:t>
            </a:r>
            <a:r>
              <a:rPr lang="en-CA" sz="1200" baseline="0" dirty="0" err="1" smtClean="0">
                <a:solidFill>
                  <a:schemeClr val="tx1"/>
                </a:solidFill>
                <a:latin typeface="Calibri" panose="020F0502020204030204" pitchFamily="34" charset="0"/>
              </a:rPr>
              <a:t>contigs</a:t>
            </a:r>
            <a:r>
              <a:rPr lang="en-CA" sz="1200" baseline="0" dirty="0" smtClean="0">
                <a:solidFill>
                  <a:schemeClr val="tx1"/>
                </a:solidFill>
                <a:latin typeface="Calibri" panose="020F0502020204030204" pitchFamily="34" charset="0"/>
              </a:rPr>
              <a:t> annotated with a known gene at different </a:t>
            </a:r>
            <a:r>
              <a:rPr lang="en-CA" sz="1200" baseline="0" dirty="0" err="1" smtClean="0">
                <a:solidFill>
                  <a:schemeClr val="tx1"/>
                </a:solidFill>
                <a:latin typeface="Calibri" panose="020F0502020204030204" pitchFamily="34" charset="0"/>
              </a:rPr>
              <a:t>contig</a:t>
            </a:r>
            <a:r>
              <a:rPr lang="en-CA" sz="1200" baseline="0" dirty="0" smtClean="0">
                <a:solidFill>
                  <a:schemeClr val="tx1"/>
                </a:solidFill>
                <a:latin typeface="Calibri" panose="020F0502020204030204" pitchFamily="34" charset="0"/>
              </a:rPr>
              <a:t> lengths. As the </a:t>
            </a:r>
            <a:r>
              <a:rPr lang="en-CA" sz="1200" baseline="0" dirty="0" err="1" smtClean="0">
                <a:solidFill>
                  <a:schemeClr val="tx1"/>
                </a:solidFill>
                <a:latin typeface="Calibri" panose="020F0502020204030204" pitchFamily="34" charset="0"/>
              </a:rPr>
              <a:t>contig</a:t>
            </a:r>
            <a:r>
              <a:rPr lang="en-CA" sz="1200" baseline="0" dirty="0" smtClean="0">
                <a:solidFill>
                  <a:schemeClr val="tx1"/>
                </a:solidFill>
                <a:latin typeface="Calibri" panose="020F0502020204030204" pitchFamily="34" charset="0"/>
              </a:rPr>
              <a:t> length grows then the proportion of </a:t>
            </a:r>
            <a:r>
              <a:rPr lang="en-CA" sz="1200" baseline="0" dirty="0" err="1" smtClean="0">
                <a:solidFill>
                  <a:schemeClr val="tx1"/>
                </a:solidFill>
                <a:latin typeface="Calibri" panose="020F0502020204030204" pitchFamily="34" charset="0"/>
              </a:rPr>
              <a:t>contigs</a:t>
            </a:r>
            <a:r>
              <a:rPr lang="en-CA" sz="1200" baseline="0" dirty="0" smtClean="0">
                <a:solidFill>
                  <a:schemeClr val="tx1"/>
                </a:solidFill>
                <a:latin typeface="Calibri" panose="020F0502020204030204" pitchFamily="34" charset="0"/>
              </a:rPr>
              <a:t> with a recognisable gene in there increases. </a:t>
            </a:r>
            <a:endParaRPr lang="en-CA" sz="1200" dirty="0" smtClean="0">
              <a:solidFill>
                <a:schemeClr val="tx1"/>
              </a:solidFill>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smtClean="0">
              <a:solidFill>
                <a:schemeClr val="tx1"/>
              </a:solidFill>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smtClean="0">
                <a:solidFill>
                  <a:schemeClr val="tx1"/>
                </a:solidFill>
                <a:latin typeface="Calibri" panose="020F0502020204030204" pitchFamily="34" charset="0"/>
              </a:rPr>
              <a:t>Trinity appears to provide best performance in terms of reads that can be annotated from this study,</a:t>
            </a:r>
            <a:r>
              <a:rPr lang="en-CA" sz="1200" baseline="0" dirty="0" smtClean="0">
                <a:solidFill>
                  <a:schemeClr val="tx1"/>
                </a:solidFill>
                <a:latin typeface="Calibri" panose="020F0502020204030204" pitchFamily="34" charset="0"/>
              </a:rPr>
              <a:t> but each dataset will be different and again optimisation and validation will be crucial to getting a good solid answer.</a:t>
            </a:r>
            <a:endParaRPr lang="en-CA" sz="1200" dirty="0" smtClean="0">
              <a:solidFill>
                <a:schemeClr val="tx1"/>
              </a:solidFill>
              <a:latin typeface="Calibri" panose="020F0502020204030204" pitchFamily="34" charset="0"/>
            </a:endParaRPr>
          </a:p>
          <a:p>
            <a:pPr eaLnBrk="1" hangingPunct="1"/>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11680058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DEB2AF-691C-464E-9AB6-7CB46F818F0A}" type="slidenum">
              <a:rPr lang="en-US" sz="1300">
                <a:latin typeface="Calibri" charset="0"/>
              </a:rPr>
              <a:pPr eaLnBrk="1" hangingPunct="1"/>
              <a:t>27</a:t>
            </a:fld>
            <a:endParaRPr lang="en-US" sz="1300">
              <a:latin typeface="Calibri" charset="0"/>
            </a:endParaRPr>
          </a:p>
        </p:txBody>
      </p:sp>
      <p:sp>
        <p:nvSpPr>
          <p:cNvPr id="143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43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1015304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DEB2AF-691C-464E-9AB6-7CB46F818F0A}" type="slidenum">
              <a:rPr lang="en-US" sz="1300">
                <a:latin typeface="Calibri" charset="0"/>
              </a:rPr>
              <a:pPr eaLnBrk="1" hangingPunct="1"/>
              <a:t>28</a:t>
            </a:fld>
            <a:endParaRPr lang="en-US" sz="1300">
              <a:latin typeface="Calibri" charset="0"/>
            </a:endParaRPr>
          </a:p>
        </p:txBody>
      </p:sp>
      <p:sp>
        <p:nvSpPr>
          <p:cNvPr id="143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43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alibri" pitchFamily="34" charset="0"/>
              </a:rPr>
              <a:t>Once you’ve got</a:t>
            </a:r>
            <a:r>
              <a:rPr lang="en-US" sz="1200" baseline="0" dirty="0" smtClean="0">
                <a:latin typeface="Calibri" pitchFamily="34" charset="0"/>
              </a:rPr>
              <a:t> the transcripts and want to quantify, you can’t just take the absolute number of reads</a:t>
            </a:r>
            <a:endParaRPr lang="en-US" sz="1200" dirty="0" smtClean="0">
              <a:latin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alibri" pitchFamily="34" charset="0"/>
              </a:rPr>
              <a:t>Expression is biased for gene length (longer transcripts should have more reads) to normalize, reads are converted to Reads per </a:t>
            </a:r>
            <a:r>
              <a:rPr lang="en-US" sz="1200" dirty="0" err="1" smtClean="0">
                <a:latin typeface="Calibri" pitchFamily="34" charset="0"/>
              </a:rPr>
              <a:t>Kilobase</a:t>
            </a:r>
            <a:r>
              <a:rPr lang="en-US" sz="1200" dirty="0" smtClean="0">
                <a:latin typeface="Calibri" pitchFamily="34" charset="0"/>
              </a:rPr>
              <a:t> of transcript per million reads mapped</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200" dirty="0" smtClean="0">
              <a:solidFill>
                <a:schemeClr val="tx1"/>
              </a:solidFill>
              <a:latin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smtClean="0">
                <a:solidFill>
                  <a:schemeClr val="tx1"/>
                </a:solidFill>
                <a:latin typeface="Calibri" pitchFamily="34" charset="0"/>
              </a:rPr>
              <a:t>Which can</a:t>
            </a:r>
            <a:r>
              <a:rPr lang="en-CA" sz="1200" baseline="0" dirty="0" smtClean="0">
                <a:solidFill>
                  <a:schemeClr val="tx1"/>
                </a:solidFill>
                <a:latin typeface="Calibri" pitchFamily="34" charset="0"/>
              </a:rPr>
              <a:t> completely overturn the counts but gives</a:t>
            </a:r>
            <a:endParaRPr lang="en-CA" sz="1200" dirty="0" smtClean="0">
              <a:solidFill>
                <a:schemeClr val="tx1"/>
              </a:solidFill>
              <a:latin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smtClean="0">
                <a:solidFill>
                  <a:schemeClr val="tx1"/>
                </a:solidFill>
                <a:latin typeface="Calibri" pitchFamily="34" charset="0"/>
              </a:rPr>
              <a:t>Several software tools available to do mapping and calculate normalized expression measurements across different samples including</a:t>
            </a:r>
            <a:r>
              <a:rPr lang="en-CA" sz="1200" baseline="0" dirty="0" smtClean="0">
                <a:solidFill>
                  <a:schemeClr val="tx1"/>
                </a:solidFill>
                <a:latin typeface="Calibri" pitchFamily="34" charset="0"/>
              </a:rPr>
              <a:t> </a:t>
            </a:r>
            <a:r>
              <a:rPr lang="en-CA" sz="1200" dirty="0" smtClean="0">
                <a:solidFill>
                  <a:schemeClr val="tx1"/>
                </a:solidFill>
                <a:latin typeface="Calibri" pitchFamily="34" charset="0"/>
              </a:rPr>
              <a:t> Most</a:t>
            </a:r>
            <a:r>
              <a:rPr lang="en-CA" sz="1200" baseline="0" dirty="0" smtClean="0">
                <a:solidFill>
                  <a:schemeClr val="tx1"/>
                </a:solidFill>
                <a:latin typeface="Calibri" pitchFamily="34" charset="0"/>
              </a:rPr>
              <a:t> </a:t>
            </a:r>
            <a:r>
              <a:rPr lang="en-CA" sz="1200" baseline="0" dirty="0" err="1" smtClean="0">
                <a:solidFill>
                  <a:schemeClr val="tx1"/>
                </a:solidFill>
                <a:latin typeface="Calibri" pitchFamily="34" charset="0"/>
              </a:rPr>
              <a:t>RNAseq</a:t>
            </a:r>
            <a:r>
              <a:rPr lang="en-CA" sz="1200" baseline="0" dirty="0" smtClean="0">
                <a:solidFill>
                  <a:schemeClr val="tx1"/>
                </a:solidFill>
                <a:latin typeface="Calibri" pitchFamily="34" charset="0"/>
              </a:rPr>
              <a:t> programs like </a:t>
            </a:r>
            <a:r>
              <a:rPr lang="en-CA" sz="1200" dirty="0" smtClean="0">
                <a:solidFill>
                  <a:schemeClr val="tx1"/>
                </a:solidFill>
                <a:latin typeface="Calibri" pitchFamily="34" charset="0"/>
              </a:rPr>
              <a:t>Cufflinks and trinity </a:t>
            </a:r>
            <a:r>
              <a:rPr lang="en-CA" sz="1200" dirty="0" err="1" smtClean="0">
                <a:solidFill>
                  <a:schemeClr val="tx1"/>
                </a:solidFill>
                <a:latin typeface="Calibri" pitchFamily="34" charset="0"/>
              </a:rPr>
              <a:t>nd</a:t>
            </a:r>
            <a:r>
              <a:rPr lang="en-CA" sz="1200" dirty="0" smtClean="0">
                <a:solidFill>
                  <a:schemeClr val="tx1"/>
                </a:solidFill>
                <a:latin typeface="Calibri" pitchFamily="34" charset="0"/>
              </a:rPr>
              <a:t>  statistics</a:t>
            </a:r>
            <a:r>
              <a:rPr lang="en-CA" sz="1200" baseline="0" dirty="0" smtClean="0">
                <a:solidFill>
                  <a:schemeClr val="tx1"/>
                </a:solidFill>
                <a:latin typeface="Calibri" pitchFamily="34" charset="0"/>
              </a:rPr>
              <a:t> modules like the Bioconductor packages </a:t>
            </a:r>
            <a:r>
              <a:rPr lang="en-CA" sz="1200" baseline="0" dirty="0" err="1" smtClean="0">
                <a:solidFill>
                  <a:schemeClr val="tx1"/>
                </a:solidFill>
                <a:latin typeface="Calibri" pitchFamily="34" charset="0"/>
              </a:rPr>
              <a:t>DESeq</a:t>
            </a:r>
            <a:r>
              <a:rPr lang="en-CA" sz="1200" baseline="0" dirty="0" smtClean="0">
                <a:solidFill>
                  <a:schemeClr val="tx1"/>
                </a:solidFill>
                <a:latin typeface="Calibri" pitchFamily="34" charset="0"/>
              </a:rPr>
              <a:t>, and EDGER can help with calculating these values</a:t>
            </a:r>
            <a:endParaRPr lang="en-CA" sz="1200" dirty="0" smtClean="0">
              <a:solidFill>
                <a:schemeClr val="tx1"/>
              </a:solidFill>
              <a:latin typeface="Calibri" pitchFamily="34" charset="0"/>
            </a:endParaRPr>
          </a:p>
          <a:p>
            <a:pPr eaLnBrk="1" hangingPunct="1"/>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407722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DEB2AF-691C-464E-9AB6-7CB46F818F0A}" type="slidenum">
              <a:rPr lang="en-US" sz="1300">
                <a:latin typeface="Calibri" charset="0"/>
              </a:rPr>
              <a:pPr eaLnBrk="1" hangingPunct="1"/>
              <a:t>29</a:t>
            </a:fld>
            <a:endParaRPr lang="en-US" sz="1300">
              <a:latin typeface="Calibri" charset="0"/>
            </a:endParaRPr>
          </a:p>
        </p:txBody>
      </p:sp>
      <p:sp>
        <p:nvSpPr>
          <p:cNvPr id="143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43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r>
              <a:rPr lang="en-CA" sz="1200" dirty="0" smtClean="0">
                <a:latin typeface="Calibri" panose="020F0502020204030204" pitchFamily="34" charset="0"/>
              </a:rPr>
              <a:t>Once you’ve got the values then you’ll</a:t>
            </a:r>
            <a:r>
              <a:rPr lang="en-CA" sz="1200" baseline="0" dirty="0" smtClean="0">
                <a:latin typeface="Calibri" panose="020F0502020204030204" pitchFamily="34" charset="0"/>
              </a:rPr>
              <a:t> likely start to compare systems across samples</a:t>
            </a:r>
            <a:endParaRPr lang="en-CA" sz="1200" dirty="0" smtClean="0">
              <a:latin typeface="Calibri" panose="020F0502020204030204" pitchFamily="34" charset="0"/>
            </a:endParaRPr>
          </a:p>
          <a:p>
            <a:endParaRPr lang="en-CA" sz="1200" dirty="0" smtClean="0">
              <a:latin typeface="Calibri" panose="020F0502020204030204" pitchFamily="34" charset="0"/>
            </a:endParaRPr>
          </a:p>
          <a:p>
            <a:r>
              <a:rPr lang="en-CA" sz="1200" dirty="0" smtClean="0">
                <a:latin typeface="Calibri" panose="020F0502020204030204" pitchFamily="34" charset="0"/>
              </a:rPr>
              <a:t>Does need robust statistics – and that</a:t>
            </a:r>
            <a:r>
              <a:rPr lang="uk-UA" sz="1200" dirty="0" smtClean="0">
                <a:latin typeface="Calibri" panose="020F0502020204030204" pitchFamily="34" charset="0"/>
              </a:rPr>
              <a:t>’</a:t>
            </a:r>
            <a:r>
              <a:rPr lang="en-CA" sz="1200" dirty="0" smtClean="0">
                <a:latin typeface="Calibri" panose="020F0502020204030204" pitchFamily="34" charset="0"/>
              </a:rPr>
              <a:t>s a training</a:t>
            </a:r>
            <a:r>
              <a:rPr lang="en-CA" sz="1200" baseline="0" dirty="0" smtClean="0">
                <a:latin typeface="Calibri" panose="020F0502020204030204" pitchFamily="34" charset="0"/>
              </a:rPr>
              <a:t> day in itself so I won’t touch on it. </a:t>
            </a:r>
            <a:r>
              <a:rPr lang="en-CA" sz="1200" dirty="0" smtClean="0">
                <a:latin typeface="Calibri" panose="020F0502020204030204" pitchFamily="34" charset="0"/>
              </a:rPr>
              <a:t>but</a:t>
            </a:r>
            <a:r>
              <a:rPr lang="en-CA" sz="1200" baseline="0" dirty="0" smtClean="0">
                <a:latin typeface="Calibri" panose="020F0502020204030204" pitchFamily="34" charset="0"/>
              </a:rPr>
              <a:t> as a </a:t>
            </a:r>
            <a:r>
              <a:rPr lang="en-CA" sz="1200" baseline="0" dirty="0" err="1" smtClean="0">
                <a:latin typeface="Calibri" panose="020F0502020204030204" pitchFamily="34" charset="0"/>
              </a:rPr>
              <a:t>prelimiinary</a:t>
            </a:r>
            <a:r>
              <a:rPr lang="en-CA" sz="1200" baseline="0" dirty="0" smtClean="0">
                <a:latin typeface="Calibri" panose="020F0502020204030204" pitchFamily="34" charset="0"/>
              </a:rPr>
              <a:t> </a:t>
            </a:r>
            <a:r>
              <a:rPr lang="en-CA" sz="1200" dirty="0" smtClean="0">
                <a:latin typeface="Calibri" panose="020F0502020204030204" pitchFamily="34" charset="0"/>
              </a:rPr>
              <a:t> visualising</a:t>
            </a:r>
            <a:r>
              <a:rPr lang="en-CA" sz="1200" baseline="0" dirty="0" smtClean="0">
                <a:latin typeface="Calibri" panose="020F0502020204030204" pitchFamily="34" charset="0"/>
              </a:rPr>
              <a:t> is very helpful</a:t>
            </a:r>
            <a:endParaRPr lang="en-CA" sz="1200" dirty="0" smtClean="0">
              <a:latin typeface="Calibri" panose="020F0502020204030204" pitchFamily="34" charset="0"/>
            </a:endParaRPr>
          </a:p>
          <a:p>
            <a:endParaRPr lang="en-CA" sz="1200" dirty="0" smtClean="0">
              <a:latin typeface="Calibri" panose="020F0502020204030204" pitchFamily="34" charset="0"/>
            </a:endParaRPr>
          </a:p>
          <a:p>
            <a:r>
              <a:rPr lang="en-CA" sz="1200" dirty="0" smtClean="0">
                <a:latin typeface="Calibri" panose="020F0502020204030204" pitchFamily="34" charset="0"/>
              </a:rPr>
              <a:t>A technique </a:t>
            </a:r>
            <a:r>
              <a:rPr lang="en-CA" sz="1200" dirty="0" err="1" smtClean="0">
                <a:latin typeface="Calibri" panose="020F0502020204030204" pitchFamily="34" charset="0"/>
              </a:rPr>
              <a:t>calledd</a:t>
            </a:r>
            <a:r>
              <a:rPr lang="en-CA" sz="1200" baseline="0" dirty="0" smtClean="0">
                <a:latin typeface="Calibri" panose="020F0502020204030204" pitchFamily="34" charset="0"/>
              </a:rPr>
              <a:t> </a:t>
            </a:r>
            <a:r>
              <a:rPr lang="en-CA" sz="1200" dirty="0" smtClean="0">
                <a:latin typeface="Calibri" panose="020F0502020204030204" pitchFamily="34" charset="0"/>
              </a:rPr>
              <a:t>Gene set enrichment analysis (GSEA) gathers discrete groups of functionally related genes and can say whether they are more apparent in the set than otherwise</a:t>
            </a:r>
          </a:p>
          <a:p>
            <a:endParaRPr lang="en-CA" sz="1200" dirty="0" smtClean="0">
              <a:latin typeface="Calibri" panose="020F0502020204030204" pitchFamily="34" charset="0"/>
            </a:endParaRPr>
          </a:p>
          <a:p>
            <a:r>
              <a:rPr lang="en-GB" sz="1200" dirty="0" smtClean="0">
                <a:latin typeface="Calibri" panose="020F0502020204030204" pitchFamily="34" charset="0"/>
              </a:rPr>
              <a:t>GSEA may define </a:t>
            </a:r>
            <a:r>
              <a:rPr lang="en-GB" sz="1200" dirty="0" err="1" smtClean="0">
                <a:latin typeface="Calibri" panose="020F0502020204030204" pitchFamily="34" charset="0"/>
              </a:rPr>
              <a:t>trpA</a:t>
            </a:r>
            <a:r>
              <a:rPr lang="en-GB" sz="1200" dirty="0" smtClean="0">
                <a:latin typeface="Calibri" panose="020F0502020204030204" pitchFamily="34" charset="0"/>
              </a:rPr>
              <a:t>-E</a:t>
            </a:r>
          </a:p>
          <a:p>
            <a:r>
              <a:rPr lang="en-GB" sz="1200" dirty="0" smtClean="0">
                <a:latin typeface="Calibri" panose="020F0502020204030204" pitchFamily="34" charset="0"/>
              </a:rPr>
              <a:t>as a single group of</a:t>
            </a:r>
          </a:p>
          <a:p>
            <a:r>
              <a:rPr lang="en-GB" sz="1200" dirty="0" smtClean="0">
                <a:latin typeface="Calibri" panose="020F0502020204030204" pitchFamily="34" charset="0"/>
              </a:rPr>
              <a:t>related genes, but group </a:t>
            </a:r>
          </a:p>
          <a:p>
            <a:r>
              <a:rPr lang="en-GB" sz="1200" dirty="0" smtClean="0">
                <a:latin typeface="Calibri" panose="020F0502020204030204" pitchFamily="34" charset="0"/>
              </a:rPr>
              <a:t>as a whole may not be</a:t>
            </a:r>
          </a:p>
          <a:p>
            <a:r>
              <a:rPr lang="en-GB" sz="1200" dirty="0" smtClean="0">
                <a:latin typeface="Calibri" panose="020F0502020204030204" pitchFamily="34" charset="0"/>
              </a:rPr>
              <a:t>significantly upregulated</a:t>
            </a:r>
            <a:endParaRPr lang="en-CA" sz="1200" dirty="0" smtClean="0">
              <a:latin typeface="Calibri" panose="020F0502020204030204" pitchFamily="34" charset="0"/>
            </a:endParaRPr>
          </a:p>
          <a:p>
            <a:endParaRPr lang="en-CA" sz="1200" dirty="0" smtClean="0">
              <a:latin typeface="Calibri" panose="020F0502020204030204" pitchFamily="34" charset="0"/>
            </a:endParaRPr>
          </a:p>
          <a:p>
            <a:pPr eaLnBrk="1" hangingPunct="1"/>
            <a:endParaRPr lang="en-US" dirty="0" smtClean="0">
              <a:latin typeface="Calibri" charset="0"/>
              <a:ea typeface="ＭＳ Ｐゴシック" charset="0"/>
              <a:cs typeface="ＭＳ Ｐゴシック"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smtClean="0">
                <a:latin typeface="Calibri" panose="020F0502020204030204" pitchFamily="34" charset="0"/>
              </a:rPr>
              <a:t>An alternative</a:t>
            </a:r>
            <a:r>
              <a:rPr lang="en-CA" sz="1200" baseline="0" dirty="0" smtClean="0">
                <a:latin typeface="Calibri" panose="020F0502020204030204" pitchFamily="34" charset="0"/>
              </a:rPr>
              <a:t> and more involved n</a:t>
            </a:r>
            <a:r>
              <a:rPr lang="en-CA" sz="1200" dirty="0" smtClean="0">
                <a:latin typeface="Calibri" panose="020F0502020204030204" pitchFamily="34" charset="0"/>
              </a:rPr>
              <a:t>etwork approach</a:t>
            </a:r>
            <a:r>
              <a:rPr lang="en-CA" sz="1200" baseline="0" dirty="0" smtClean="0">
                <a:latin typeface="Calibri" panose="020F0502020204030204" pitchFamily="34" charset="0"/>
              </a:rPr>
              <a:t> can</a:t>
            </a:r>
            <a:r>
              <a:rPr lang="en-CA" sz="1200" dirty="0" smtClean="0">
                <a:latin typeface="Calibri" panose="020F0502020204030204" pitchFamily="34" charset="0"/>
              </a:rPr>
              <a:t> identify groups of genes based on functional interactions AND their differential expression</a:t>
            </a:r>
            <a:r>
              <a:rPr lang="en-CA" sz="1200" baseline="0" dirty="0" smtClean="0">
                <a:latin typeface="Calibri" panose="020F0502020204030204" pitchFamily="34" charset="0"/>
              </a:rPr>
              <a:t> to identify pathways rather than prescribed gene sets.</a:t>
            </a:r>
            <a:endParaRPr lang="en-CA" sz="1200" dirty="0" smtClean="0">
              <a:latin typeface="Calibri" panose="020F0502020204030204" pitchFamily="34" charset="0"/>
            </a:endParaRPr>
          </a:p>
          <a:p>
            <a:pPr eaLnBrk="1" hangingPunct="1"/>
            <a:endParaRPr lang="en-US" dirty="0" smtClean="0">
              <a:latin typeface="Calibri" charset="0"/>
              <a:ea typeface="ＭＳ Ｐゴシック" charset="0"/>
              <a:cs typeface="ＭＳ Ｐゴシック" charset="0"/>
            </a:endParaRPr>
          </a:p>
          <a:p>
            <a:pPr eaLnBrk="1" hangingPunct="1"/>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1419036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DEB2AF-691C-464E-9AB6-7CB46F818F0A}" type="slidenum">
              <a:rPr lang="en-US" sz="1300">
                <a:latin typeface="Calibri" charset="0"/>
              </a:rPr>
              <a:pPr eaLnBrk="1" hangingPunct="1"/>
              <a:t>30</a:t>
            </a:fld>
            <a:endParaRPr lang="en-US" sz="1300">
              <a:latin typeface="Calibri" charset="0"/>
            </a:endParaRPr>
          </a:p>
        </p:txBody>
      </p:sp>
      <p:sp>
        <p:nvSpPr>
          <p:cNvPr id="143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43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chemeClr val="tx1"/>
                </a:solidFill>
                <a:latin typeface="Calibri" panose="020F0502020204030204" pitchFamily="34" charset="0"/>
              </a:rPr>
              <a:t>And this can be done in GUI based programs like </a:t>
            </a:r>
            <a:r>
              <a:rPr lang="en-GB" sz="1200" dirty="0" err="1" smtClean="0">
                <a:solidFill>
                  <a:schemeClr val="tx1"/>
                </a:solidFill>
                <a:latin typeface="Calibri" panose="020F0502020204030204" pitchFamily="34" charset="0"/>
              </a:rPr>
              <a:t>Cytoscape</a:t>
            </a:r>
            <a:r>
              <a:rPr lang="en-GB" sz="1200" dirty="0" smtClean="0">
                <a:solidFill>
                  <a:schemeClr val="tx1"/>
                </a:solidFill>
                <a:latin typeface="Calibri" panose="020F0502020204030204" pitchFamily="34" charset="0"/>
              </a:rPr>
              <a:t> which allows drawing of networks and the mapping of dimensions of data on top, like this </a:t>
            </a:r>
            <a:r>
              <a:rPr lang="en-GB" sz="1200" dirty="0" err="1" smtClean="0">
                <a:solidFill>
                  <a:schemeClr val="tx1"/>
                </a:solidFill>
                <a:latin typeface="Calibri" panose="020F0502020204030204" pitchFamily="34" charset="0"/>
              </a:rPr>
              <a:t>arabidopsis</a:t>
            </a:r>
            <a:r>
              <a:rPr lang="en-GB" sz="1200" baseline="0" dirty="0" smtClean="0">
                <a:solidFill>
                  <a:schemeClr val="tx1"/>
                </a:solidFill>
                <a:latin typeface="Calibri" panose="020F0502020204030204" pitchFamily="34" charset="0"/>
              </a:rPr>
              <a:t> gene activity network</a:t>
            </a:r>
            <a:endParaRPr lang="en-GB" sz="1200" dirty="0" smtClean="0">
              <a:solidFill>
                <a:schemeClr val="tx1"/>
              </a:solidFill>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tx1"/>
              </a:solidFill>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chemeClr val="tx1"/>
                </a:solidFill>
                <a:latin typeface="Calibri" panose="020F0502020204030204" pitchFamily="34" charset="0"/>
              </a:rPr>
              <a:t>In addition to representing protein interaction or metabolic relationships through network visualization, </a:t>
            </a:r>
            <a:r>
              <a:rPr lang="en-GB" sz="1200" dirty="0" err="1" smtClean="0">
                <a:solidFill>
                  <a:schemeClr val="tx1"/>
                </a:solidFill>
                <a:latin typeface="Calibri" panose="020F0502020204030204" pitchFamily="34" charset="0"/>
              </a:rPr>
              <a:t>Cytoscape</a:t>
            </a:r>
            <a:r>
              <a:rPr lang="en-GB" sz="1200" dirty="0" smtClean="0">
                <a:solidFill>
                  <a:schemeClr val="tx1"/>
                </a:solidFill>
                <a:latin typeface="Calibri" panose="020F0502020204030204" pitchFamily="34" charset="0"/>
              </a:rPr>
              <a:t> offers the ability to represent nodes (proteins) as pie charts or donuts, allowing the visualization of taxonomic contributions to discrete functions – the graph I showed you earlier is a </a:t>
            </a:r>
            <a:r>
              <a:rPr lang="en-GB" sz="1200" dirty="0" err="1" smtClean="0">
                <a:solidFill>
                  <a:schemeClr val="tx1"/>
                </a:solidFill>
                <a:latin typeface="Calibri" panose="020F0502020204030204" pitchFamily="34" charset="0"/>
              </a:rPr>
              <a:t>cytoscape</a:t>
            </a:r>
            <a:r>
              <a:rPr lang="en-GB" sz="1200" dirty="0" smtClean="0">
                <a:solidFill>
                  <a:schemeClr val="tx1"/>
                </a:solidFill>
                <a:latin typeface="Calibri" panose="020F0502020204030204" pitchFamily="34" charset="0"/>
              </a:rPr>
              <a:t> one.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tx1"/>
              </a:solidFill>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chemeClr val="tx1"/>
                </a:solidFill>
                <a:latin typeface="Calibri" panose="020F0502020204030204" pitchFamily="34" charset="0"/>
              </a:rPr>
              <a:t>For those</a:t>
            </a:r>
            <a:r>
              <a:rPr lang="en-GB" sz="1200" baseline="0" dirty="0" smtClean="0">
                <a:solidFill>
                  <a:schemeClr val="tx1"/>
                </a:solidFill>
                <a:latin typeface="Calibri" panose="020F0502020204030204" pitchFamily="34" charset="0"/>
              </a:rPr>
              <a:t> of you who want to program your visualisation, R has a lot of useful functions for this, and libraries like the </a:t>
            </a:r>
            <a:r>
              <a:rPr lang="en-GB" sz="1200" baseline="0" dirty="0" err="1" smtClean="0">
                <a:solidFill>
                  <a:schemeClr val="tx1"/>
                </a:solidFill>
                <a:latin typeface="Calibri" panose="020F0502020204030204" pitchFamily="34" charset="0"/>
              </a:rPr>
              <a:t>javascript</a:t>
            </a:r>
            <a:r>
              <a:rPr lang="en-GB" sz="1200" baseline="0" dirty="0" smtClean="0">
                <a:solidFill>
                  <a:schemeClr val="tx1"/>
                </a:solidFill>
                <a:latin typeface="Calibri" panose="020F0502020204030204" pitchFamily="34" charset="0"/>
              </a:rPr>
              <a:t> d3 library are extremely powerful, if a little opaque.</a:t>
            </a:r>
            <a:endParaRPr lang="en-GB" sz="1200" dirty="0" smtClean="0">
              <a:solidFill>
                <a:schemeClr val="tx1"/>
              </a:solidFill>
              <a:latin typeface="Calibri" panose="020F0502020204030204" pitchFamily="34" charset="0"/>
            </a:endParaRPr>
          </a:p>
          <a:p>
            <a:pPr eaLnBrk="1" hangingPunct="1"/>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885467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its probably</a:t>
            </a:r>
            <a:r>
              <a:rPr lang="en-US" baseline="0" dirty="0" smtClean="0"/>
              <a:t> a good idea to come up with a working definition of metagenomics – Metagenomics as a word is a bit of a poor choice, it doesn’t express much in itself and its used loosely sometimes. I think a good way to think of it is as Environmental Genomics. As a way of looking at samples with lots of mixed up genomes from some place.</a:t>
            </a:r>
          </a:p>
          <a:p>
            <a:endParaRPr lang="en-US" baseline="0" dirty="0" smtClean="0"/>
          </a:p>
          <a:p>
            <a:r>
              <a:rPr lang="en-US" baseline="0" dirty="0" smtClean="0"/>
              <a:t>This is in contrast then to the normal genomics in which we sequence just one thing, like a plant or a cultured micro-organism.</a:t>
            </a:r>
          </a:p>
          <a:p>
            <a:endParaRPr lang="en-US" baseline="0" dirty="0" smtClean="0"/>
          </a:p>
          <a:p>
            <a:r>
              <a:rPr lang="en-US" baseline="0" dirty="0" smtClean="0"/>
              <a:t>And the main sort of metagenomes we tend to think of are those come from microbiomes so a soil sample, but also sequencing disease infected plant tissue in infection studies or in field </a:t>
            </a:r>
            <a:r>
              <a:rPr lang="en-US" baseline="0" dirty="0" err="1" smtClean="0"/>
              <a:t>pathogenomcs</a:t>
            </a:r>
            <a:r>
              <a:rPr lang="en-US" baseline="0" dirty="0" smtClean="0"/>
              <a:t> is a set of mixed up genomes, so you can think of that as metagenomics too.</a:t>
            </a:r>
          </a:p>
          <a:p>
            <a:endParaRPr lang="en-US" baseline="0" dirty="0" smtClean="0"/>
          </a:p>
          <a:p>
            <a:r>
              <a:rPr lang="en-US" baseline="0" dirty="0" smtClean="0"/>
              <a:t>Before NGS people used to use select genes rather than whole genomes, such as 16S </a:t>
            </a:r>
            <a:r>
              <a:rPr lang="en-US" baseline="0" dirty="0" err="1" smtClean="0"/>
              <a:t>rRNA</a:t>
            </a:r>
            <a:r>
              <a:rPr lang="en-US" baseline="0" dirty="0" smtClean="0"/>
              <a:t> genes, with NGS people still do this on a wider scale, but there are some voices out there that will shout – this isn’t metagenomics – but I will cover a little bit about those approaches</a:t>
            </a:r>
          </a:p>
        </p:txBody>
      </p:sp>
      <p:sp>
        <p:nvSpPr>
          <p:cNvPr id="4" name="Slide Number Placeholder 3"/>
          <p:cNvSpPr>
            <a:spLocks noGrp="1"/>
          </p:cNvSpPr>
          <p:nvPr>
            <p:ph type="sldNum" sz="quarter" idx="10"/>
          </p:nvPr>
        </p:nvSpPr>
        <p:spPr/>
        <p:txBody>
          <a:bodyPr/>
          <a:lstStyle/>
          <a:p>
            <a:fld id="{B9EC78E3-5EE6-F94C-81E6-0B58241CD39C}" type="slidenum">
              <a:rPr lang="en-US" smtClean="0"/>
              <a:t>3</a:t>
            </a:fld>
            <a:endParaRPr lang="en-US"/>
          </a:p>
        </p:txBody>
      </p:sp>
    </p:spTree>
    <p:extLst>
      <p:ext uri="{BB962C8B-B14F-4D97-AF65-F5344CB8AC3E}">
        <p14:creationId xmlns:p14="http://schemas.microsoft.com/office/powerpoint/2010/main" val="2097344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DEB2AF-691C-464E-9AB6-7CB46F818F0A}" type="slidenum">
              <a:rPr lang="en-US" sz="1300">
                <a:latin typeface="Calibri" charset="0"/>
              </a:rPr>
              <a:pPr eaLnBrk="1" hangingPunct="1"/>
              <a:t>31</a:t>
            </a:fld>
            <a:endParaRPr lang="en-US" sz="1300">
              <a:latin typeface="Calibri" charset="0"/>
            </a:endParaRPr>
          </a:p>
        </p:txBody>
      </p:sp>
      <p:sp>
        <p:nvSpPr>
          <p:cNvPr id="143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43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650279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the sort of sequencing that gets used</a:t>
            </a:r>
            <a:r>
              <a:rPr lang="en-US" baseline="0" dirty="0" smtClean="0"/>
              <a:t> is nowadays mostly the Illumina and </a:t>
            </a:r>
            <a:r>
              <a:rPr lang="en-US" baseline="0" dirty="0" err="1" smtClean="0"/>
              <a:t>PacBio</a:t>
            </a:r>
            <a:r>
              <a:rPr lang="en-US" baseline="0" dirty="0" smtClean="0"/>
              <a:t> sequence,  marker gene studies in the past used the familiar Sanger and some earlier deep metagenomics studies used 454 which is a somewhat outdated medium throughput, short length sequencing, and you’ll </a:t>
            </a:r>
          </a:p>
          <a:p>
            <a:endParaRPr lang="en-US" baseline="0" dirty="0" smtClean="0"/>
          </a:p>
          <a:p>
            <a:r>
              <a:rPr lang="en-US" baseline="0" dirty="0" smtClean="0"/>
              <a:t>Most use Illumina now though its expected that the </a:t>
            </a:r>
            <a:r>
              <a:rPr lang="en-US" baseline="0" dirty="0" err="1" smtClean="0"/>
              <a:t>nanopore</a:t>
            </a:r>
            <a:r>
              <a:rPr lang="en-US" baseline="0" dirty="0" smtClean="0"/>
              <a:t> - which is a tiny handheld sequencer will become more used in the field in the coming years.</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4</a:t>
            </a:fld>
            <a:endParaRPr lang="en-US"/>
          </a:p>
        </p:txBody>
      </p:sp>
    </p:spTree>
    <p:extLst>
      <p:ext uri="{BB962C8B-B14F-4D97-AF65-F5344CB8AC3E}">
        <p14:creationId xmlns:p14="http://schemas.microsoft.com/office/powerpoint/2010/main" val="357694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step after you get your sequence</a:t>
            </a:r>
            <a:r>
              <a:rPr lang="en-US" baseline="0" dirty="0" smtClean="0"/>
              <a:t> – whatever you’re going to do with it ultimately– is preprocess and try to ensure data quality. </a:t>
            </a:r>
          </a:p>
          <a:p>
            <a:endParaRPr lang="en-US" baseline="0" dirty="0" smtClean="0"/>
          </a:p>
          <a:p>
            <a:r>
              <a:rPr lang="en-US" baseline="0" dirty="0" smtClean="0"/>
              <a:t>Sequence data isn’t 100 percent accurate, in fact each base comes with an associated probability of being wrong – and you can use that to improve the integrity of the data as a whole.</a:t>
            </a:r>
          </a:p>
          <a:p>
            <a:endParaRPr lang="en-US" baseline="0" dirty="0" smtClean="0"/>
          </a:p>
          <a:p>
            <a:r>
              <a:rPr lang="en-US" baseline="0" dirty="0" smtClean="0"/>
              <a:t>Different types of sequence data have different rates and patterns – </a:t>
            </a:r>
            <a:r>
              <a:rPr lang="en-US" baseline="0" dirty="0" err="1" smtClean="0"/>
              <a:t>PacBio</a:t>
            </a:r>
            <a:r>
              <a:rPr lang="en-US" baseline="0" dirty="0" smtClean="0"/>
              <a:t> has a  huge 10% error rate at its worst– but </a:t>
            </a:r>
            <a:r>
              <a:rPr lang="en-US" baseline="0" dirty="0" err="1" smtClean="0"/>
              <a:t>theyre</a:t>
            </a:r>
            <a:r>
              <a:rPr lang="en-US" baseline="0" dirty="0" smtClean="0"/>
              <a:t> random errors without any systematic bias, Illumina has a  0.1% errors which are mostly substitutions.</a:t>
            </a:r>
          </a:p>
          <a:p>
            <a:endParaRPr lang="en-US" baseline="0" dirty="0" smtClean="0"/>
          </a:p>
          <a:p>
            <a:r>
              <a:rPr lang="en-US" baseline="0" dirty="0" smtClean="0"/>
              <a:t>There are errors that come from other steps in the pipelines, so the cloning and amplification steps can introduce molecules and sequences that aren’t present in vivo but can seem quite abundant and real in the data downstream and these have to be avoided.</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5</a:t>
            </a:fld>
            <a:endParaRPr lang="en-US"/>
          </a:p>
        </p:txBody>
      </p:sp>
    </p:spTree>
    <p:extLst>
      <p:ext uri="{BB962C8B-B14F-4D97-AF65-F5344CB8AC3E}">
        <p14:creationId xmlns:p14="http://schemas.microsoft.com/office/powerpoint/2010/main" val="487126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DEB2AF-691C-464E-9AB6-7CB46F818F0A}" type="slidenum">
              <a:rPr lang="en-US" sz="1300">
                <a:latin typeface="Calibri" charset="0"/>
              </a:rPr>
              <a:pPr eaLnBrk="1" hangingPunct="1"/>
              <a:t>6</a:t>
            </a:fld>
            <a:endParaRPr lang="en-US" sz="1300">
              <a:latin typeface="Calibri" charset="0"/>
            </a:endParaRPr>
          </a:p>
        </p:txBody>
      </p:sp>
      <p:sp>
        <p:nvSpPr>
          <p:cNvPr id="143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43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r>
              <a:rPr lang="en-CA" sz="1200" dirty="0" smtClean="0">
                <a:solidFill>
                  <a:schemeClr val="tx1"/>
                </a:solidFill>
                <a:latin typeface="Calibri" panose="020F0502020204030204" pitchFamily="34" charset="0"/>
              </a:rPr>
              <a:t>One</a:t>
            </a:r>
            <a:r>
              <a:rPr lang="en-CA" sz="1200" baseline="0" dirty="0" smtClean="0">
                <a:solidFill>
                  <a:schemeClr val="tx1"/>
                </a:solidFill>
                <a:latin typeface="Calibri" panose="020F0502020204030204" pitchFamily="34" charset="0"/>
              </a:rPr>
              <a:t> very useful tool for </a:t>
            </a:r>
            <a:r>
              <a:rPr lang="en-CA" sz="1200" baseline="0" dirty="0" err="1" smtClean="0">
                <a:solidFill>
                  <a:schemeClr val="tx1"/>
                </a:solidFill>
                <a:latin typeface="Calibri" panose="020F0502020204030204" pitchFamily="34" charset="0"/>
              </a:rPr>
              <a:t>examing</a:t>
            </a:r>
            <a:r>
              <a:rPr lang="en-CA" sz="1200" baseline="0" dirty="0" smtClean="0">
                <a:solidFill>
                  <a:schemeClr val="tx1"/>
                </a:solidFill>
                <a:latin typeface="Calibri" panose="020F0502020204030204" pitchFamily="34" charset="0"/>
              </a:rPr>
              <a:t> the quality of your sequence is </a:t>
            </a:r>
            <a:r>
              <a:rPr lang="en-CA" sz="1200" baseline="0" dirty="0" err="1" smtClean="0">
                <a:solidFill>
                  <a:schemeClr val="tx1"/>
                </a:solidFill>
                <a:latin typeface="Calibri" panose="020F0502020204030204" pitchFamily="34" charset="0"/>
              </a:rPr>
              <a:t>fastqc</a:t>
            </a:r>
            <a:r>
              <a:rPr lang="en-CA" sz="1200" baseline="0" dirty="0" smtClean="0">
                <a:solidFill>
                  <a:schemeClr val="tx1"/>
                </a:solidFill>
                <a:latin typeface="Calibri" panose="020F0502020204030204" pitchFamily="34" charset="0"/>
              </a:rPr>
              <a:t>. Basically it will draw boxplots of the distribution of quality scores in each position in each read, so the y axis here is the position in the read and, here’s a set before processing where the quality of the bases drops off fairly drastically as you go to the end. The right panel shows a better sequence set after throwing out the bad reads or bases.</a:t>
            </a:r>
            <a:endParaRPr lang="en-CA" sz="1200" dirty="0" smtClean="0">
              <a:solidFill>
                <a:schemeClr val="tx1"/>
              </a:solidFill>
              <a:latin typeface="Calibri" panose="020F0502020204030204" pitchFamily="34" charset="0"/>
            </a:endParaRPr>
          </a:p>
        </p:txBody>
      </p:sp>
    </p:spTree>
    <p:extLst>
      <p:ext uri="{BB962C8B-B14F-4D97-AF65-F5344CB8AC3E}">
        <p14:creationId xmlns:p14="http://schemas.microsoft.com/office/powerpoint/2010/main" val="2077702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DEB2AF-691C-464E-9AB6-7CB46F818F0A}" type="slidenum">
              <a:rPr lang="en-US" sz="1300">
                <a:latin typeface="Calibri" charset="0"/>
              </a:rPr>
              <a:pPr eaLnBrk="1" hangingPunct="1"/>
              <a:t>7</a:t>
            </a:fld>
            <a:endParaRPr lang="en-US" sz="1300">
              <a:latin typeface="Calibri" charset="0"/>
            </a:endParaRPr>
          </a:p>
        </p:txBody>
      </p:sp>
      <p:sp>
        <p:nvSpPr>
          <p:cNvPr id="143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43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r>
              <a:rPr lang="en-CA" sz="1200" dirty="0" smtClean="0">
                <a:solidFill>
                  <a:schemeClr val="tx1"/>
                </a:solidFill>
                <a:latin typeface="Calibri" panose="020F0502020204030204" pitchFamily="34" charset="0"/>
              </a:rPr>
              <a:t>A program like </a:t>
            </a:r>
            <a:r>
              <a:rPr lang="en-CA" sz="1200" dirty="0" err="1" smtClean="0">
                <a:solidFill>
                  <a:schemeClr val="tx1"/>
                </a:solidFill>
                <a:latin typeface="Calibri" panose="020F0502020204030204" pitchFamily="34" charset="0"/>
              </a:rPr>
              <a:t>trimmomatic</a:t>
            </a:r>
            <a:r>
              <a:rPr lang="en-CA" sz="1200" baseline="0" dirty="0" smtClean="0">
                <a:solidFill>
                  <a:schemeClr val="tx1"/>
                </a:solidFill>
                <a:latin typeface="Calibri" panose="020F0502020204030204" pitchFamily="34" charset="0"/>
              </a:rPr>
              <a:t> is something you can use to actually do the quality control, this will throw out poor or too small reads but also slice off sequencing adapters or poor quality sequence from the start or end of reads allowing you to retain and work with only the good bits.</a:t>
            </a:r>
            <a:endParaRPr lang="en-CA" sz="1200" dirty="0" smtClean="0">
              <a:solidFill>
                <a:schemeClr val="tx1"/>
              </a:solidFill>
              <a:latin typeface="Calibri" panose="020F0502020204030204" pitchFamily="34" charset="0"/>
            </a:endParaRPr>
          </a:p>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endParaRPr lang="en-CA" sz="1200" dirty="0" smtClean="0">
              <a:solidFill>
                <a:schemeClr val="tx1"/>
              </a:solidFill>
              <a:latin typeface="Calibri" panose="020F0502020204030204" pitchFamily="34" charset="0"/>
            </a:endParaRPr>
          </a:p>
        </p:txBody>
      </p:sp>
    </p:spTree>
    <p:extLst>
      <p:ext uri="{BB962C8B-B14F-4D97-AF65-F5344CB8AC3E}">
        <p14:creationId xmlns:p14="http://schemas.microsoft.com/office/powerpoint/2010/main" val="6538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2DEB2AF-691C-464E-9AB6-7CB46F818F0A}" type="slidenum">
              <a:rPr lang="en-US" sz="1300">
                <a:latin typeface="Calibri" charset="0"/>
              </a:rPr>
              <a:pPr eaLnBrk="1" hangingPunct="1"/>
              <a:t>8</a:t>
            </a:fld>
            <a:endParaRPr lang="en-US" sz="1300">
              <a:latin typeface="Calibri" charset="0"/>
            </a:endParaRPr>
          </a:p>
        </p:txBody>
      </p:sp>
      <p:sp>
        <p:nvSpPr>
          <p:cNvPr id="143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43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dirty="0" smtClean="0">
                <a:latin typeface="Calibri" charset="0"/>
                <a:ea typeface="ＭＳ Ｐゴシック" charset="0"/>
                <a:cs typeface="ＭＳ Ｐゴシック" charset="0"/>
              </a:rPr>
              <a:t>Right so when we have good sequence we can start to</a:t>
            </a:r>
            <a:r>
              <a:rPr lang="en-US" baseline="0" dirty="0" smtClean="0">
                <a:latin typeface="Calibri" charset="0"/>
                <a:ea typeface="ＭＳ Ｐゴシック" charset="0"/>
                <a:cs typeface="ＭＳ Ｐゴシック" charset="0"/>
              </a:rPr>
              <a:t> </a:t>
            </a:r>
            <a:r>
              <a:rPr lang="en-US" baseline="0" dirty="0" err="1" smtClean="0">
                <a:latin typeface="Calibri" charset="0"/>
                <a:ea typeface="ＭＳ Ｐゴシック" charset="0"/>
                <a:cs typeface="ＭＳ Ｐゴシック" charset="0"/>
              </a:rPr>
              <a:t>analyse</a:t>
            </a:r>
            <a:r>
              <a:rPr lang="en-US" baseline="0" dirty="0" smtClean="0">
                <a:latin typeface="Calibri" charset="0"/>
                <a:ea typeface="ＭＳ Ｐゴシック" charset="0"/>
                <a:cs typeface="ＭＳ Ｐゴシック" charset="0"/>
              </a:rPr>
              <a:t> it .</a:t>
            </a:r>
          </a:p>
          <a:p>
            <a:pPr eaLnBrk="1" hangingPunct="1"/>
            <a:endParaRPr lang="en-US" baseline="0" dirty="0" smtClean="0">
              <a:latin typeface="Calibri" charset="0"/>
              <a:ea typeface="ＭＳ Ｐゴシック" charset="0"/>
              <a:cs typeface="ＭＳ Ｐゴシック" charset="0"/>
            </a:endParaRPr>
          </a:p>
          <a:p>
            <a:pPr eaLnBrk="1" hangingPunct="1"/>
            <a:endParaRPr lang="en-US" baseline="0" dirty="0" smtClean="0">
              <a:latin typeface="Calibri" charset="0"/>
              <a:ea typeface="ＭＳ Ｐゴシック" charset="0"/>
              <a:cs typeface="ＭＳ Ｐゴシック" charset="0"/>
            </a:endParaRPr>
          </a:p>
          <a:p>
            <a:pPr eaLnBrk="1" hangingPunct="1"/>
            <a:r>
              <a:rPr lang="en-US" baseline="0" dirty="0" smtClean="0">
                <a:latin typeface="Calibri" charset="0"/>
                <a:ea typeface="ＭＳ Ｐゴシック" charset="0"/>
                <a:cs typeface="ＭＳ Ｐゴシック" charset="0"/>
              </a:rPr>
              <a:t>There are basically three questions we’d want to ask in metagenomics. </a:t>
            </a:r>
          </a:p>
          <a:p>
            <a:pPr eaLnBrk="1" hangingPunct="1"/>
            <a:endParaRPr lang="en-US" baseline="0" dirty="0" smtClean="0">
              <a:latin typeface="Calibri" charset="0"/>
              <a:ea typeface="ＭＳ Ｐゴシック" charset="0"/>
              <a:cs typeface="ＭＳ Ｐゴシック" charset="0"/>
            </a:endParaRPr>
          </a:p>
          <a:p>
            <a:pPr eaLnBrk="1" hangingPunct="1"/>
            <a:r>
              <a:rPr lang="en-US" baseline="0" dirty="0" smtClean="0">
                <a:latin typeface="Calibri" charset="0"/>
                <a:ea typeface="ＭＳ Ｐゴシック" charset="0"/>
                <a:cs typeface="ＭＳ Ｐゴシック" charset="0"/>
              </a:rPr>
              <a:t>Firstly, who’s there – which organisms are in the sample. And these pipelines usually start off with some sort of taxonomic classification of reads, though assembly of reads can help improve specificity of that. </a:t>
            </a:r>
          </a:p>
          <a:p>
            <a:pPr eaLnBrk="1" hangingPunct="1"/>
            <a:endParaRPr lang="en-US" baseline="0" dirty="0" smtClean="0">
              <a:latin typeface="Calibri" charset="0"/>
              <a:ea typeface="ＭＳ Ｐゴシック" charset="0"/>
              <a:cs typeface="ＭＳ Ｐゴシック" charset="0"/>
            </a:endParaRPr>
          </a:p>
          <a:p>
            <a:pPr eaLnBrk="1" hangingPunct="1"/>
            <a:r>
              <a:rPr lang="en-US" baseline="0" dirty="0" smtClean="0">
                <a:latin typeface="Calibri" charset="0"/>
                <a:ea typeface="ＭＳ Ｐゴシック" charset="0"/>
                <a:cs typeface="ＭＳ Ｐゴシック" charset="0"/>
              </a:rPr>
              <a:t>Then there’s What are they doing – which tries to use databases to work out what </a:t>
            </a:r>
            <a:r>
              <a:rPr lang="en-US" baseline="0" dirty="0" err="1" smtClean="0">
                <a:latin typeface="Calibri" charset="0"/>
                <a:ea typeface="ＭＳ Ｐゴシック" charset="0"/>
                <a:cs typeface="ＭＳ Ｐゴシック" charset="0"/>
              </a:rPr>
              <a:t>biochemcial</a:t>
            </a:r>
            <a:r>
              <a:rPr lang="en-US" baseline="0" dirty="0" smtClean="0">
                <a:latin typeface="Calibri" charset="0"/>
                <a:ea typeface="ＭＳ Ｐゴシック" charset="0"/>
                <a:cs typeface="ＭＳ Ｐゴシック" charset="0"/>
              </a:rPr>
              <a:t> pathways are prevalent in those organisms, again this sort of annotation can be improved by assembling sequences first</a:t>
            </a:r>
          </a:p>
          <a:p>
            <a:pPr eaLnBrk="1" hangingPunct="1"/>
            <a:endParaRPr lang="en-US" baseline="0" dirty="0" smtClean="0">
              <a:latin typeface="Calibri" charset="0"/>
              <a:ea typeface="ＭＳ Ｐゴシック" charset="0"/>
              <a:cs typeface="ＭＳ Ｐゴシック" charset="0"/>
            </a:endParaRPr>
          </a:p>
          <a:p>
            <a:pPr eaLnBrk="1" hangingPunct="1"/>
            <a:r>
              <a:rPr lang="en-US" baseline="0" dirty="0" smtClean="0">
                <a:latin typeface="Calibri" charset="0"/>
                <a:ea typeface="ＭＳ Ｐゴシック" charset="0"/>
                <a:cs typeface="ＭＳ Ｐゴシック" charset="0"/>
              </a:rPr>
              <a:t>And there’s also – How much are they doing it – this is an </a:t>
            </a:r>
            <a:r>
              <a:rPr lang="en-US" baseline="0" dirty="0" err="1" smtClean="0">
                <a:latin typeface="Calibri" charset="0"/>
                <a:ea typeface="ＭＳ Ｐゴシック" charset="0"/>
                <a:cs typeface="ＭＳ Ｐゴシック" charset="0"/>
              </a:rPr>
              <a:t>RNASeq</a:t>
            </a:r>
            <a:r>
              <a:rPr lang="en-US" baseline="0" dirty="0" smtClean="0">
                <a:latin typeface="Calibri" charset="0"/>
                <a:ea typeface="ＭＳ Ｐゴシック" charset="0"/>
                <a:cs typeface="ＭＳ Ｐゴシック" charset="0"/>
              </a:rPr>
              <a:t> based </a:t>
            </a:r>
            <a:r>
              <a:rPr lang="en-US" baseline="0" dirty="0" err="1" smtClean="0">
                <a:latin typeface="Calibri" charset="0"/>
                <a:ea typeface="ＭＳ Ｐゴシック" charset="0"/>
                <a:cs typeface="ＭＳ Ｐゴシック" charset="0"/>
              </a:rPr>
              <a:t>metatranscriptomics</a:t>
            </a:r>
            <a:r>
              <a:rPr lang="en-US" baseline="0" dirty="0" smtClean="0">
                <a:latin typeface="Calibri" charset="0"/>
                <a:ea typeface="ＭＳ Ｐゴシック" charset="0"/>
                <a:cs typeface="ＭＳ Ｐゴシック" charset="0"/>
              </a:rPr>
              <a:t> </a:t>
            </a:r>
            <a:r>
              <a:rPr lang="en-US" baseline="0" dirty="0" err="1" smtClean="0">
                <a:latin typeface="Calibri" charset="0"/>
                <a:ea typeface="ＭＳ Ｐゴシック" charset="0"/>
                <a:cs typeface="ＭＳ Ｐゴシック" charset="0"/>
              </a:rPr>
              <a:t>piepline</a:t>
            </a:r>
            <a:r>
              <a:rPr lang="en-US" baseline="0" dirty="0" smtClean="0">
                <a:latin typeface="Calibri" charset="0"/>
                <a:ea typeface="ＭＳ Ｐゴシック" charset="0"/>
                <a:cs typeface="ＭＳ Ｐゴシック" charset="0"/>
              </a:rPr>
              <a:t> that like functional annotation can be improved by assembly and even by separating the reads into different clades before </a:t>
            </a:r>
            <a:r>
              <a:rPr lang="en-US" baseline="0" dirty="0" err="1" smtClean="0">
                <a:latin typeface="Calibri" charset="0"/>
                <a:ea typeface="ＭＳ Ｐゴシック" charset="0"/>
                <a:cs typeface="ＭＳ Ｐゴシック" charset="0"/>
              </a:rPr>
              <a:t>assemlby</a:t>
            </a:r>
            <a:r>
              <a:rPr lang="en-US" baseline="0" dirty="0" smtClean="0">
                <a:latin typeface="Calibri" charset="0"/>
                <a:ea typeface="ＭＳ Ｐゴシック" charset="0"/>
                <a:cs typeface="ＭＳ Ｐゴシック" charset="0"/>
              </a:rPr>
              <a:t> and creating gene expression estimates.</a:t>
            </a:r>
          </a:p>
          <a:p>
            <a:pPr eaLnBrk="1" hangingPunct="1"/>
            <a:endParaRPr lang="en-US" baseline="0" dirty="0" smtClean="0">
              <a:latin typeface="Calibri" charset="0"/>
              <a:ea typeface="ＭＳ Ｐゴシック" charset="0"/>
              <a:cs typeface="ＭＳ Ｐゴシック" charset="0"/>
            </a:endParaRPr>
          </a:p>
          <a:p>
            <a:pPr eaLnBrk="1" hangingPunct="1"/>
            <a:r>
              <a:rPr lang="en-US" baseline="0" dirty="0" smtClean="0">
                <a:latin typeface="Calibri" charset="0"/>
                <a:ea typeface="ＭＳ Ｐゴシック" charset="0"/>
                <a:cs typeface="ＭＳ Ｐゴシック" charset="0"/>
              </a:rPr>
              <a:t>And I’ll go through each of these individually.</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618776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the basic pipeline for</a:t>
            </a:r>
            <a:r>
              <a:rPr lang="en-US" baseline="0" dirty="0" smtClean="0"/>
              <a:t> a metagenome taxonomy experiment, its really quit brief, you get your DNA, you sequence it, you do QC and head to diversity analysis,</a:t>
            </a:r>
          </a:p>
          <a:p>
            <a:endParaRPr lang="en-US" baseline="0" dirty="0" smtClean="0"/>
          </a:p>
          <a:p>
            <a:r>
              <a:rPr lang="en-US" baseline="0" dirty="0" smtClean="0"/>
              <a:t>But even when you’ve got a really good set of sequence data, you still have some potential pitfalls in the nature of the data itself. </a:t>
            </a:r>
            <a:endParaRPr lang="en-US" dirty="0"/>
          </a:p>
        </p:txBody>
      </p:sp>
      <p:sp>
        <p:nvSpPr>
          <p:cNvPr id="4" name="Slide Number Placeholder 3"/>
          <p:cNvSpPr>
            <a:spLocks noGrp="1"/>
          </p:cNvSpPr>
          <p:nvPr>
            <p:ph type="sldNum" sz="quarter" idx="10"/>
          </p:nvPr>
        </p:nvSpPr>
        <p:spPr/>
        <p:txBody>
          <a:bodyPr/>
          <a:lstStyle/>
          <a:p>
            <a:fld id="{B9EC78E3-5EE6-F94C-81E6-0B58241CD39C}" type="slidenum">
              <a:rPr lang="en-US" smtClean="0"/>
              <a:t>9</a:t>
            </a:fld>
            <a:endParaRPr lang="en-US"/>
          </a:p>
        </p:txBody>
      </p:sp>
    </p:spTree>
    <p:extLst>
      <p:ext uri="{BB962C8B-B14F-4D97-AF65-F5344CB8AC3E}">
        <p14:creationId xmlns:p14="http://schemas.microsoft.com/office/powerpoint/2010/main" val="2015902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4237086"/>
            <a:ext cx="9144000" cy="1526066"/>
          </a:xfrm>
          <a:prstGeom prst="rect">
            <a:avLst/>
          </a:prstGeom>
          <a:solidFill>
            <a:srgbClr val="4DBEED">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userDrawn="1"/>
        </p:nvSpPr>
        <p:spPr>
          <a:xfrm>
            <a:off x="343222" y="4568902"/>
            <a:ext cx="4862308" cy="830997"/>
          </a:xfrm>
          <a:prstGeom prst="rect">
            <a:avLst/>
          </a:prstGeom>
          <a:noFill/>
        </p:spPr>
        <p:txBody>
          <a:bodyPr wrap="square" rtlCol="0">
            <a:spAutoFit/>
          </a:bodyPr>
          <a:lstStyle/>
          <a:p>
            <a:r>
              <a:rPr lang="en-US" sz="4800" b="0" i="0" dirty="0" smtClean="0">
                <a:latin typeface="+mn-lt"/>
                <a:cs typeface="Futura Condensed"/>
              </a:rPr>
              <a:t>Title Here</a:t>
            </a:r>
            <a:endParaRPr lang="en-US" sz="4800" b="0" i="0" dirty="0">
              <a:latin typeface="+mn-lt"/>
              <a:cs typeface="Futura Condensed"/>
            </a:endParaRPr>
          </a:p>
        </p:txBody>
      </p:sp>
      <p:sp>
        <p:nvSpPr>
          <p:cNvPr id="9" name="TextBox 8"/>
          <p:cNvSpPr txBox="1"/>
          <p:nvPr userDrawn="1"/>
        </p:nvSpPr>
        <p:spPr>
          <a:xfrm>
            <a:off x="5517290" y="4537822"/>
            <a:ext cx="3626710" cy="1384995"/>
          </a:xfrm>
          <a:prstGeom prst="rect">
            <a:avLst/>
          </a:prstGeom>
          <a:noFill/>
        </p:spPr>
        <p:txBody>
          <a:bodyPr wrap="square" rtlCol="0">
            <a:spAutoFit/>
          </a:bodyPr>
          <a:lstStyle/>
          <a:p>
            <a:r>
              <a:rPr lang="en-US" sz="2800" b="0" i="0" dirty="0" smtClean="0">
                <a:latin typeface="+mn-lt"/>
                <a:cs typeface="Futura"/>
              </a:rPr>
              <a:t>@</a:t>
            </a:r>
            <a:r>
              <a:rPr lang="en-US" sz="2800" b="0" i="0" dirty="0" err="1" smtClean="0">
                <a:latin typeface="+mn-lt"/>
                <a:cs typeface="Futura"/>
              </a:rPr>
              <a:t>danmaclean</a:t>
            </a:r>
            <a:endParaRPr lang="en-US" sz="2800" b="0" i="0" dirty="0" smtClean="0">
              <a:latin typeface="+mn-lt"/>
              <a:cs typeface="Futura"/>
            </a:endParaRPr>
          </a:p>
          <a:p>
            <a:r>
              <a:rPr lang="en-US" sz="2800" b="0" i="0" dirty="0" smtClean="0">
                <a:latin typeface="+mn-lt"/>
                <a:cs typeface="Futura"/>
              </a:rPr>
              <a:t>dan.maclean@tsl.ac.uk</a:t>
            </a:r>
          </a:p>
          <a:p>
            <a:endParaRPr lang="en-US" sz="2800" b="0" i="0" dirty="0" smtClean="0">
              <a:latin typeface="Futura"/>
              <a:cs typeface="Futura"/>
            </a:endParaRPr>
          </a:p>
        </p:txBody>
      </p:sp>
    </p:spTree>
    <p:extLst>
      <p:ext uri="{BB962C8B-B14F-4D97-AF65-F5344CB8AC3E}">
        <p14:creationId xmlns:p14="http://schemas.microsoft.com/office/powerpoint/2010/main" val="223290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1407356"/>
          </a:xfrm>
          <a:prstGeom prst="rect">
            <a:avLst/>
          </a:prstGeom>
          <a:solidFill>
            <a:srgbClr val="4DBEED">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userDrawn="1"/>
        </p:nvSpPr>
        <p:spPr>
          <a:xfrm>
            <a:off x="1" y="175205"/>
            <a:ext cx="9144000" cy="830997"/>
          </a:xfrm>
          <a:prstGeom prst="rect">
            <a:avLst/>
          </a:prstGeom>
          <a:noFill/>
        </p:spPr>
        <p:txBody>
          <a:bodyPr wrap="square" rtlCol="0">
            <a:spAutoFit/>
          </a:bodyPr>
          <a:lstStyle/>
          <a:p>
            <a:pPr algn="ctr"/>
            <a:r>
              <a:rPr lang="en-US" sz="4800" b="0" i="0" dirty="0" smtClean="0">
                <a:latin typeface="+mn-lt"/>
                <a:cs typeface="Futura Condensed"/>
              </a:rPr>
              <a:t>Major point here</a:t>
            </a:r>
            <a:endParaRPr lang="en-US" sz="4800" b="0" i="0" dirty="0">
              <a:latin typeface="+mn-lt"/>
              <a:cs typeface="Futura Condensed"/>
            </a:endParaRPr>
          </a:p>
        </p:txBody>
      </p:sp>
    </p:spTree>
    <p:extLst>
      <p:ext uri="{BB962C8B-B14F-4D97-AF65-F5344CB8AC3E}">
        <p14:creationId xmlns:p14="http://schemas.microsoft.com/office/powerpoint/2010/main" val="1759750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p:cNvSpPr/>
          <p:nvPr userDrawn="1"/>
        </p:nvSpPr>
        <p:spPr>
          <a:xfrm>
            <a:off x="1" y="5450644"/>
            <a:ext cx="9144000" cy="1407356"/>
          </a:xfrm>
          <a:prstGeom prst="rect">
            <a:avLst/>
          </a:prstGeom>
          <a:solidFill>
            <a:srgbClr val="4DBEED">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userDrawn="1"/>
        </p:nvSpPr>
        <p:spPr>
          <a:xfrm>
            <a:off x="2" y="5625849"/>
            <a:ext cx="9144000" cy="830997"/>
          </a:xfrm>
          <a:prstGeom prst="rect">
            <a:avLst/>
          </a:prstGeom>
          <a:noFill/>
        </p:spPr>
        <p:txBody>
          <a:bodyPr wrap="square" rtlCol="0">
            <a:spAutoFit/>
          </a:bodyPr>
          <a:lstStyle/>
          <a:p>
            <a:pPr algn="ctr"/>
            <a:r>
              <a:rPr lang="en-US" sz="4800" b="0" i="0" dirty="0" smtClean="0">
                <a:latin typeface="+mn-lt"/>
                <a:cs typeface="Futura Condensed"/>
              </a:rPr>
              <a:t>Major point here</a:t>
            </a:r>
            <a:endParaRPr lang="en-US" sz="4800" b="0" i="0" dirty="0">
              <a:latin typeface="+mn-lt"/>
              <a:cs typeface="Futura Condensed"/>
            </a:endParaRPr>
          </a:p>
        </p:txBody>
      </p:sp>
    </p:spTree>
    <p:extLst>
      <p:ext uri="{BB962C8B-B14F-4D97-AF65-F5344CB8AC3E}">
        <p14:creationId xmlns:p14="http://schemas.microsoft.com/office/powerpoint/2010/main" val="3864616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0" y="0"/>
            <a:ext cx="9144000" cy="1407356"/>
          </a:xfrm>
          <a:prstGeom prst="rect">
            <a:avLst/>
          </a:prstGeom>
          <a:solidFill>
            <a:srgbClr val="4DBEED">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userDrawn="1"/>
        </p:nvSpPr>
        <p:spPr>
          <a:xfrm>
            <a:off x="0" y="175205"/>
            <a:ext cx="9143999" cy="830997"/>
          </a:xfrm>
          <a:prstGeom prst="rect">
            <a:avLst/>
          </a:prstGeom>
          <a:noFill/>
        </p:spPr>
        <p:txBody>
          <a:bodyPr wrap="square" rtlCol="0">
            <a:spAutoFit/>
          </a:bodyPr>
          <a:lstStyle/>
          <a:p>
            <a:pPr algn="ctr"/>
            <a:r>
              <a:rPr lang="en-US" sz="4800" b="0" i="0" dirty="0" smtClean="0">
                <a:latin typeface="+mn-lt"/>
                <a:cs typeface="Futura Condensed"/>
              </a:rPr>
              <a:t>Major point here</a:t>
            </a:r>
            <a:endParaRPr lang="en-US" sz="4800" b="0" i="0" dirty="0">
              <a:latin typeface="+mn-lt"/>
              <a:cs typeface="Futura Condensed"/>
            </a:endParaRPr>
          </a:p>
        </p:txBody>
      </p:sp>
      <p:sp>
        <p:nvSpPr>
          <p:cNvPr id="2" name="TextBox 1"/>
          <p:cNvSpPr txBox="1"/>
          <p:nvPr userDrawn="1"/>
        </p:nvSpPr>
        <p:spPr>
          <a:xfrm>
            <a:off x="0" y="1006202"/>
            <a:ext cx="9144000" cy="400110"/>
          </a:xfrm>
          <a:prstGeom prst="rect">
            <a:avLst/>
          </a:prstGeom>
          <a:noFill/>
        </p:spPr>
        <p:txBody>
          <a:bodyPr wrap="square" rtlCol="0">
            <a:spAutoFit/>
          </a:bodyPr>
          <a:lstStyle/>
          <a:p>
            <a:pPr algn="ctr"/>
            <a:r>
              <a:rPr lang="en-US" sz="2000" b="1" i="1" dirty="0" smtClean="0">
                <a:solidFill>
                  <a:srgbClr val="03317B"/>
                </a:solidFill>
              </a:rPr>
              <a:t>Sub point here</a:t>
            </a:r>
            <a:endParaRPr lang="en-US" sz="2000" b="1" i="1" dirty="0">
              <a:solidFill>
                <a:srgbClr val="03317B"/>
              </a:solidFill>
            </a:endParaRPr>
          </a:p>
        </p:txBody>
      </p:sp>
    </p:spTree>
    <p:extLst>
      <p:ext uri="{BB962C8B-B14F-4D97-AF65-F5344CB8AC3E}">
        <p14:creationId xmlns:p14="http://schemas.microsoft.com/office/powerpoint/2010/main" val="815462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1" y="3203737"/>
            <a:ext cx="9144000" cy="1407356"/>
          </a:xfrm>
          <a:prstGeom prst="rect">
            <a:avLst/>
          </a:prstGeom>
          <a:solidFill>
            <a:srgbClr val="4DBEED">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userDrawn="1"/>
        </p:nvSpPr>
        <p:spPr>
          <a:xfrm>
            <a:off x="-1" y="3481919"/>
            <a:ext cx="9143999" cy="830997"/>
          </a:xfrm>
          <a:prstGeom prst="rect">
            <a:avLst/>
          </a:prstGeom>
          <a:noFill/>
        </p:spPr>
        <p:txBody>
          <a:bodyPr wrap="square" rtlCol="0">
            <a:spAutoFit/>
          </a:bodyPr>
          <a:lstStyle/>
          <a:p>
            <a:pPr algn="ctr"/>
            <a:r>
              <a:rPr lang="en-US" sz="4800" b="0" i="0" dirty="0" smtClean="0">
                <a:latin typeface="+mn-lt"/>
                <a:cs typeface="Futura Condensed"/>
              </a:rPr>
              <a:t>Major point here</a:t>
            </a:r>
            <a:endParaRPr lang="en-US" sz="4800" b="0" i="0" dirty="0">
              <a:latin typeface="+mn-lt"/>
              <a:cs typeface="Futura Condensed"/>
            </a:endParaRPr>
          </a:p>
        </p:txBody>
      </p:sp>
    </p:spTree>
    <p:extLst>
      <p:ext uri="{BB962C8B-B14F-4D97-AF65-F5344CB8AC3E}">
        <p14:creationId xmlns:p14="http://schemas.microsoft.com/office/powerpoint/2010/main" val="3725127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extBox 1"/>
          <p:cNvSpPr txBox="1"/>
          <p:nvPr userDrawn="1"/>
        </p:nvSpPr>
        <p:spPr>
          <a:xfrm>
            <a:off x="858055" y="987195"/>
            <a:ext cx="1510176" cy="369332"/>
          </a:xfrm>
          <a:prstGeom prst="rect">
            <a:avLst/>
          </a:prstGeom>
          <a:solidFill>
            <a:srgbClr val="03317B"/>
          </a:solidFill>
        </p:spPr>
        <p:txBody>
          <a:bodyPr wrap="square" rtlCol="0">
            <a:spAutoFit/>
          </a:bodyPr>
          <a:lstStyle/>
          <a:p>
            <a:r>
              <a:rPr lang="en-US" dirty="0" smtClean="0">
                <a:solidFill>
                  <a:srgbClr val="FBD128"/>
                </a:solidFill>
              </a:rPr>
              <a:t>Callout Text</a:t>
            </a:r>
            <a:endParaRPr lang="en-US" dirty="0">
              <a:solidFill>
                <a:srgbClr val="FBD128"/>
              </a:solidFill>
            </a:endParaRPr>
          </a:p>
        </p:txBody>
      </p:sp>
    </p:spTree>
    <p:extLst>
      <p:ext uri="{BB962C8B-B14F-4D97-AF65-F5344CB8AC3E}">
        <p14:creationId xmlns:p14="http://schemas.microsoft.com/office/powerpoint/2010/main" val="328534844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61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6_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Module 1 </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a:prstGeom prst="rect">
            <a:avLst/>
          </a:prstGeo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a:prstGeom prst="rect">
            <a:avLst/>
          </a:prstGeo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63720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484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1" r:id="rId4"/>
    <p:sldLayoutId id="2147483652" r:id="rId5"/>
    <p:sldLayoutId id="2147483653" r:id="rId6"/>
    <p:sldLayoutId id="2147483655" r:id="rId7"/>
    <p:sldLayoutId id="2147483656" r:id="rId8"/>
  </p:sldLayoutIdLst>
  <p:txStyles>
    <p:titleStyle>
      <a:lvl1pPr algn="ctr" defTabSz="457200" rtl="0" eaLnBrk="1" latinLnBrk="0" hangingPunct="1">
        <a:spcBef>
          <a:spcPct val="0"/>
        </a:spcBef>
        <a:buNone/>
        <a:defRPr sz="4400" kern="1200">
          <a:solidFill>
            <a:srgbClr val="03317B"/>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ab.inf.uni-tuebingen.de/software/megan5/" TargetMode="External"/><Relationship Id="rId4" Type="http://schemas.openxmlformats.org/officeDocument/2006/relationships/image" Target="../media/image10.tiff"/><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ccb.jhu.edu/software/kraken/" TargetMode="External"/><Relationship Id="rId4" Type="http://schemas.openxmlformats.org/officeDocument/2006/relationships/image" Target="../media/image11.tiff"/><Relationship Id="rId5" Type="http://schemas.openxmlformats.org/officeDocument/2006/relationships/image" Target="../media/image12.tiff"/><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3.emf"/></Relationships>
</file>

<file path=ppt/slides/_rels/slide18.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tiff"/><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emf"/><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4.emf"/></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3.emf"/><Relationship Id="rId5" Type="http://schemas.openxmlformats.org/officeDocument/2006/relationships/image" Target="../media/image29.tiff"/><Relationship Id="rId6" Type="http://schemas.openxmlformats.org/officeDocument/2006/relationships/hyperlink" Target="http://www.cytoscape.org/" TargetMode="External"/><Relationship Id="rId7" Type="http://schemas.openxmlformats.org/officeDocument/2006/relationships/hyperlink" Target="http://www.tm4.org/mev.html" TargetMode="External"/><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jpeg"/><Relationship Id="rId8" Type="http://schemas.openxmlformats.org/officeDocument/2006/relationships/image" Target="../media/image7.jpeg"/><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1859"/>
            <a:ext cx="9146479" cy="6856141"/>
          </a:xfrm>
          <a:prstGeom prst="rect">
            <a:avLst/>
          </a:prstGeom>
        </p:spPr>
      </p:pic>
      <p:sp>
        <p:nvSpPr>
          <p:cNvPr id="3" name="TextBox 2"/>
          <p:cNvSpPr txBox="1"/>
          <p:nvPr/>
        </p:nvSpPr>
        <p:spPr>
          <a:xfrm>
            <a:off x="0" y="369816"/>
            <a:ext cx="9144000" cy="1015663"/>
          </a:xfrm>
          <a:prstGeom prst="rect">
            <a:avLst/>
          </a:prstGeom>
          <a:solidFill>
            <a:schemeClr val="tx1">
              <a:lumMod val="50000"/>
              <a:alpha val="56000"/>
            </a:schemeClr>
          </a:solidFill>
        </p:spPr>
        <p:txBody>
          <a:bodyPr wrap="square" rtlCol="0">
            <a:spAutoFit/>
          </a:bodyPr>
          <a:lstStyle/>
          <a:p>
            <a:pPr algn="ctr"/>
            <a:r>
              <a:rPr lang="en-US" sz="3600" dirty="0" smtClean="0">
                <a:solidFill>
                  <a:schemeClr val="bg1"/>
                </a:solidFill>
                <a:latin typeface="+mj-lt"/>
              </a:rPr>
              <a:t>Metagenomics</a:t>
            </a:r>
          </a:p>
          <a:p>
            <a:pPr algn="ctr"/>
            <a:r>
              <a:rPr lang="en-US" sz="2400" dirty="0" smtClean="0">
                <a:solidFill>
                  <a:schemeClr val="bg1"/>
                </a:solidFill>
                <a:latin typeface="+mj-lt"/>
              </a:rPr>
              <a:t>Best Practices, Best Tools</a:t>
            </a:r>
            <a:endParaRPr lang="en-US" sz="2400" dirty="0" smtClean="0">
              <a:solidFill>
                <a:schemeClr val="bg1"/>
              </a:solidFill>
              <a:latin typeface="+mj-lt"/>
            </a:endParaRPr>
          </a:p>
        </p:txBody>
      </p:sp>
    </p:spTree>
    <p:extLst>
      <p:ext uri="{BB962C8B-B14F-4D97-AF65-F5344CB8AC3E}">
        <p14:creationId xmlns:p14="http://schemas.microsoft.com/office/powerpoint/2010/main" val="572894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p:cNvSpPr>
            <a:spLocks noGrp="1"/>
          </p:cNvSpPr>
          <p:nvPr>
            <p:ph idx="1"/>
          </p:nvPr>
        </p:nvSpPr>
        <p:spPr>
          <a:xfrm>
            <a:off x="152400" y="1417638"/>
            <a:ext cx="8839200" cy="4724400"/>
          </a:xfrm>
        </p:spPr>
        <p:txBody>
          <a:bodyPr/>
          <a:lstStyle/>
          <a:p>
            <a:r>
              <a:rPr lang="en-US" dirty="0" smtClean="0">
                <a:solidFill>
                  <a:schemeClr val="tx1">
                    <a:lumMod val="50000"/>
                  </a:schemeClr>
                </a:solidFill>
                <a:latin typeface="+mj-lt"/>
                <a:ea typeface="ＭＳ Ｐゴシック" charset="0"/>
              </a:rPr>
              <a:t>Goal: Identify the relative abundance of different microbes in a </a:t>
            </a:r>
            <a:r>
              <a:rPr lang="en-US" dirty="0" smtClean="0">
                <a:solidFill>
                  <a:schemeClr val="tx1">
                    <a:lumMod val="50000"/>
                  </a:schemeClr>
                </a:solidFill>
                <a:latin typeface="+mj-lt"/>
                <a:ea typeface="ＭＳ Ｐゴシック" charset="0"/>
              </a:rPr>
              <a:t>sample</a:t>
            </a:r>
            <a:endParaRPr lang="en-US" dirty="0" smtClean="0">
              <a:solidFill>
                <a:schemeClr val="tx1">
                  <a:lumMod val="50000"/>
                </a:schemeClr>
              </a:solidFill>
              <a:latin typeface="+mj-lt"/>
              <a:ea typeface="ＭＳ Ｐゴシック" charset="0"/>
            </a:endParaRPr>
          </a:p>
          <a:p>
            <a:r>
              <a:rPr lang="en-US" dirty="0" smtClean="0">
                <a:solidFill>
                  <a:schemeClr val="tx1">
                    <a:lumMod val="50000"/>
                  </a:schemeClr>
                </a:solidFill>
                <a:latin typeface="+mj-lt"/>
                <a:ea typeface="ＭＳ Ｐゴシック" charset="0"/>
              </a:rPr>
              <a:t>Problems:</a:t>
            </a:r>
          </a:p>
          <a:p>
            <a:pPr lvl="1"/>
            <a:r>
              <a:rPr lang="en-US" dirty="0" smtClean="0">
                <a:solidFill>
                  <a:schemeClr val="tx1">
                    <a:lumMod val="50000"/>
                  </a:schemeClr>
                </a:solidFill>
                <a:latin typeface="+mj-lt"/>
                <a:ea typeface="ＭＳ Ｐゴシック" charset="0"/>
              </a:rPr>
              <a:t>Reads are all mixed together </a:t>
            </a:r>
          </a:p>
          <a:p>
            <a:pPr lvl="1"/>
            <a:r>
              <a:rPr lang="en-US" dirty="0" smtClean="0">
                <a:solidFill>
                  <a:schemeClr val="tx1">
                    <a:lumMod val="50000"/>
                  </a:schemeClr>
                </a:solidFill>
                <a:latin typeface="+mj-lt"/>
                <a:ea typeface="ＭＳ Ｐゴシック" charset="0"/>
              </a:rPr>
              <a:t>Reads can be short (~</a:t>
            </a:r>
            <a:r>
              <a:rPr lang="en-US" dirty="0" smtClean="0">
                <a:solidFill>
                  <a:schemeClr val="tx1">
                    <a:lumMod val="50000"/>
                  </a:schemeClr>
                </a:solidFill>
                <a:latin typeface="+mj-lt"/>
                <a:ea typeface="ＭＳ Ｐゴシック" charset="0"/>
              </a:rPr>
              <a:t>100bp)</a:t>
            </a:r>
          </a:p>
          <a:p>
            <a:r>
              <a:rPr lang="en-US" dirty="0" smtClean="0">
                <a:solidFill>
                  <a:schemeClr val="tx1">
                    <a:lumMod val="50000"/>
                  </a:schemeClr>
                </a:solidFill>
                <a:latin typeface="+mj-lt"/>
                <a:ea typeface="ＭＳ Ｐゴシック" charset="0"/>
              </a:rPr>
              <a:t>Two broad approaches</a:t>
            </a:r>
          </a:p>
          <a:p>
            <a:pPr marL="914400" lvl="1" indent="-457200">
              <a:buFont typeface="+mj-lt"/>
              <a:buAutoNum type="arabicPeriod"/>
            </a:pPr>
            <a:r>
              <a:rPr lang="en-US" dirty="0" smtClean="0">
                <a:solidFill>
                  <a:schemeClr val="tx1">
                    <a:lumMod val="50000"/>
                  </a:schemeClr>
                </a:solidFill>
                <a:latin typeface="+mj-lt"/>
                <a:ea typeface="ＭＳ Ｐゴシック" charset="0"/>
              </a:rPr>
              <a:t>Binning </a:t>
            </a:r>
            <a:r>
              <a:rPr lang="en-US" dirty="0" smtClean="0">
                <a:solidFill>
                  <a:schemeClr val="tx1">
                    <a:lumMod val="50000"/>
                  </a:schemeClr>
                </a:solidFill>
                <a:latin typeface="+mj-lt"/>
                <a:ea typeface="ＭＳ Ｐゴシック" charset="0"/>
              </a:rPr>
              <a:t>Based</a:t>
            </a:r>
          </a:p>
          <a:p>
            <a:pPr marL="914400" lvl="1" indent="-457200">
              <a:buFont typeface="+mj-lt"/>
              <a:buAutoNum type="arabicPeriod"/>
            </a:pPr>
            <a:r>
              <a:rPr lang="en-US" dirty="0" smtClean="0">
                <a:solidFill>
                  <a:schemeClr val="tx1">
                    <a:lumMod val="50000"/>
                  </a:schemeClr>
                </a:solidFill>
                <a:latin typeface="+mj-lt"/>
                <a:ea typeface="ＭＳ Ｐゴシック" charset="0"/>
              </a:rPr>
              <a:t>Marker Based </a:t>
            </a:r>
          </a:p>
        </p:txBody>
      </p:sp>
      <p:sp>
        <p:nvSpPr>
          <p:cNvPr id="4" name="Rectangle 3"/>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0"/>
            <a:ext cx="9144000" cy="954107"/>
          </a:xfrm>
          <a:prstGeom prst="rect">
            <a:avLst/>
          </a:prstGeom>
          <a:solidFill>
            <a:schemeClr val="tx1">
              <a:lumMod val="50000"/>
              <a:alpha val="56000"/>
            </a:schemeClr>
          </a:solidFill>
        </p:spPr>
        <p:txBody>
          <a:bodyPr wrap="square" rtlCol="0">
            <a:spAutoFit/>
          </a:bodyPr>
          <a:lstStyle/>
          <a:p>
            <a:pPr algn="ctr"/>
            <a:r>
              <a:rPr lang="en-US" sz="3200" dirty="0" smtClean="0">
                <a:solidFill>
                  <a:schemeClr val="bg1"/>
                </a:solidFill>
                <a:latin typeface="+mj-lt"/>
              </a:rPr>
              <a:t>Metagenome Taxonomy</a:t>
            </a:r>
          </a:p>
          <a:p>
            <a:pPr algn="ctr"/>
            <a:r>
              <a:rPr lang="en-US" sz="2400" dirty="0" smtClean="0">
                <a:solidFill>
                  <a:schemeClr val="bg1"/>
                </a:solidFill>
                <a:latin typeface="+mj-lt"/>
              </a:rPr>
              <a:t>Who’s there?</a:t>
            </a:r>
          </a:p>
        </p:txBody>
      </p:sp>
    </p:spTree>
    <p:extLst>
      <p:ext uri="{BB962C8B-B14F-4D97-AF65-F5344CB8AC3E}">
        <p14:creationId xmlns:p14="http://schemas.microsoft.com/office/powerpoint/2010/main" val="2654174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95028"/>
            <a:ext cx="8839200" cy="4724400"/>
          </a:xfrm>
        </p:spPr>
        <p:txBody>
          <a:bodyPr/>
          <a:lstStyle/>
          <a:p>
            <a:r>
              <a:rPr lang="en-US" dirty="0" smtClean="0">
                <a:solidFill>
                  <a:schemeClr val="tx1">
                    <a:lumMod val="50000"/>
                  </a:schemeClr>
                </a:solidFill>
                <a:latin typeface="+mn-lt"/>
              </a:rPr>
              <a:t>Attempts to “bin” reads into the genome from which they originated</a:t>
            </a:r>
          </a:p>
          <a:p>
            <a:r>
              <a:rPr lang="en-US" dirty="0" smtClean="0">
                <a:solidFill>
                  <a:schemeClr val="tx1">
                    <a:lumMod val="50000"/>
                  </a:schemeClr>
                </a:solidFill>
                <a:latin typeface="+mn-lt"/>
              </a:rPr>
              <a:t>Composition-based</a:t>
            </a:r>
          </a:p>
          <a:p>
            <a:pPr lvl="1"/>
            <a:r>
              <a:rPr lang="en-US" dirty="0" smtClean="0">
                <a:solidFill>
                  <a:schemeClr val="tx1">
                    <a:lumMod val="50000"/>
                  </a:schemeClr>
                </a:solidFill>
                <a:latin typeface="+mn-lt"/>
              </a:rPr>
              <a:t>Uses GC composition or k-</a:t>
            </a:r>
            <a:r>
              <a:rPr lang="en-US" dirty="0" err="1" smtClean="0">
                <a:solidFill>
                  <a:schemeClr val="tx1">
                    <a:lumMod val="50000"/>
                  </a:schemeClr>
                </a:solidFill>
                <a:latin typeface="+mn-lt"/>
              </a:rPr>
              <a:t>mers</a:t>
            </a:r>
            <a:r>
              <a:rPr lang="en-US" dirty="0" smtClean="0">
                <a:solidFill>
                  <a:schemeClr val="tx1">
                    <a:lumMod val="50000"/>
                  </a:schemeClr>
                </a:solidFill>
                <a:latin typeface="+mn-lt"/>
              </a:rPr>
              <a:t> (e.g. Naïve Bayes Classifier)</a:t>
            </a:r>
          </a:p>
          <a:p>
            <a:pPr lvl="1"/>
            <a:r>
              <a:rPr lang="en-US" dirty="0" smtClean="0">
                <a:solidFill>
                  <a:schemeClr val="tx1">
                    <a:lumMod val="50000"/>
                  </a:schemeClr>
                </a:solidFill>
                <a:latin typeface="+mn-lt"/>
              </a:rPr>
              <a:t>Generally not very precise and not recommended</a:t>
            </a:r>
          </a:p>
          <a:p>
            <a:r>
              <a:rPr lang="en-US" dirty="0" smtClean="0">
                <a:solidFill>
                  <a:schemeClr val="tx1">
                    <a:lumMod val="50000"/>
                  </a:schemeClr>
                </a:solidFill>
                <a:latin typeface="+mn-lt"/>
              </a:rPr>
              <a:t>Sequence-based</a:t>
            </a:r>
          </a:p>
          <a:p>
            <a:pPr lvl="1"/>
            <a:r>
              <a:rPr lang="en-US" dirty="0" smtClean="0">
                <a:solidFill>
                  <a:schemeClr val="tx1">
                    <a:lumMod val="50000"/>
                  </a:schemeClr>
                </a:solidFill>
                <a:latin typeface="+mn-lt"/>
              </a:rPr>
              <a:t>Compare reads to large reference database using BLAST (or some other similarity search method)</a:t>
            </a:r>
          </a:p>
          <a:p>
            <a:pPr lvl="1"/>
            <a:r>
              <a:rPr lang="en-US" dirty="0" smtClean="0">
                <a:solidFill>
                  <a:schemeClr val="tx1">
                    <a:lumMod val="50000"/>
                  </a:schemeClr>
                </a:solidFill>
                <a:latin typeface="+mn-lt"/>
              </a:rPr>
              <a:t>Reads are assigned based on “Best-hit” or “Lowest Common Ancestor” approach</a:t>
            </a:r>
            <a:endParaRPr lang="en-US" dirty="0">
              <a:solidFill>
                <a:schemeClr val="tx1">
                  <a:lumMod val="50000"/>
                </a:schemeClr>
              </a:solidFill>
              <a:latin typeface="+mn-lt"/>
            </a:endParaRPr>
          </a:p>
        </p:txBody>
      </p:sp>
      <p:sp>
        <p:nvSpPr>
          <p:cNvPr id="4" name="Rectangle 3"/>
          <p:cNvSpPr/>
          <p:nvPr/>
        </p:nvSpPr>
        <p:spPr>
          <a:xfrm>
            <a:off x="0" y="6313453"/>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0"/>
            <a:ext cx="9144000" cy="584775"/>
          </a:xfrm>
          <a:prstGeom prst="rect">
            <a:avLst/>
          </a:prstGeom>
          <a:solidFill>
            <a:schemeClr val="tx1">
              <a:lumMod val="50000"/>
              <a:alpha val="56000"/>
            </a:schemeClr>
          </a:solidFill>
        </p:spPr>
        <p:txBody>
          <a:bodyPr wrap="square" rtlCol="0">
            <a:spAutoFit/>
          </a:bodyPr>
          <a:lstStyle/>
          <a:p>
            <a:pPr algn="ctr"/>
            <a:r>
              <a:rPr lang="en-US" sz="3200" dirty="0" smtClean="0">
                <a:solidFill>
                  <a:schemeClr val="bg1"/>
                </a:solidFill>
                <a:latin typeface="+mj-lt"/>
              </a:rPr>
              <a:t>Binning Methods</a:t>
            </a:r>
            <a:endParaRPr lang="en-US" sz="2400" dirty="0" smtClean="0">
              <a:solidFill>
                <a:schemeClr val="bg1"/>
              </a:solidFill>
              <a:latin typeface="+mj-lt"/>
            </a:endParaRPr>
          </a:p>
        </p:txBody>
      </p:sp>
    </p:spTree>
    <p:extLst>
      <p:ext uri="{BB962C8B-B14F-4D97-AF65-F5344CB8AC3E}">
        <p14:creationId xmlns:p14="http://schemas.microsoft.com/office/powerpoint/2010/main" val="5470263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21229"/>
            <a:ext cx="8839200" cy="2086428"/>
          </a:xfrm>
        </p:spPr>
        <p:txBody>
          <a:bodyPr/>
          <a:lstStyle/>
          <a:p>
            <a:r>
              <a:rPr lang="en-US" sz="2400" dirty="0" smtClean="0">
                <a:latin typeface="+mn-lt"/>
              </a:rPr>
              <a:t>Notable </a:t>
            </a:r>
            <a:r>
              <a:rPr lang="en-US" sz="2400" dirty="0" smtClean="0">
                <a:latin typeface="+mn-lt"/>
              </a:rPr>
              <a:t>Examples:</a:t>
            </a:r>
          </a:p>
          <a:p>
            <a:pPr lvl="1"/>
            <a:r>
              <a:rPr lang="en-US" sz="2400" dirty="0">
                <a:latin typeface="+mn-lt"/>
              </a:rPr>
              <a:t>MEGAN: </a:t>
            </a:r>
            <a:r>
              <a:rPr lang="en-US" sz="2400" dirty="0">
                <a:latin typeface="+mn-lt"/>
                <a:hlinkClick r:id="rId3"/>
              </a:rPr>
              <a:t>http://</a:t>
            </a:r>
            <a:r>
              <a:rPr lang="en-US" sz="2400" dirty="0" smtClean="0">
                <a:latin typeface="+mn-lt"/>
                <a:hlinkClick r:id="rId3"/>
              </a:rPr>
              <a:t>ab.inf.uni-tuebingen.de/software/megan6/</a:t>
            </a:r>
            <a:endParaRPr lang="en-US" sz="2400" dirty="0" smtClean="0">
              <a:latin typeface="+mn-lt"/>
            </a:endParaRPr>
          </a:p>
          <a:p>
            <a:pPr lvl="2"/>
            <a:r>
              <a:rPr lang="en-US" dirty="0" smtClean="0">
                <a:latin typeface="+mn-lt"/>
              </a:rPr>
              <a:t>One of the first metagenomic tools</a:t>
            </a:r>
          </a:p>
          <a:p>
            <a:pPr lvl="2"/>
            <a:r>
              <a:rPr lang="en-US" dirty="0" smtClean="0">
                <a:latin typeface="+mn-lt"/>
              </a:rPr>
              <a:t>Does functional </a:t>
            </a:r>
            <a:r>
              <a:rPr lang="en-US" dirty="0" smtClean="0">
                <a:latin typeface="+mn-lt"/>
              </a:rPr>
              <a:t>profiling</a:t>
            </a:r>
            <a:endParaRPr lang="en-US" dirty="0" smtClean="0">
              <a:latin typeface="+mn-lt"/>
            </a:endParaRPr>
          </a:p>
        </p:txBody>
      </p:sp>
      <p:sp>
        <p:nvSpPr>
          <p:cNvPr id="5" name="TextBox 4"/>
          <p:cNvSpPr txBox="1"/>
          <p:nvPr/>
        </p:nvSpPr>
        <p:spPr>
          <a:xfrm>
            <a:off x="0" y="0"/>
            <a:ext cx="9144000" cy="646331"/>
          </a:xfrm>
          <a:prstGeom prst="rect">
            <a:avLst/>
          </a:prstGeom>
          <a:solidFill>
            <a:schemeClr val="tx1">
              <a:lumMod val="50000"/>
              <a:alpha val="56000"/>
            </a:schemeClr>
          </a:solidFill>
        </p:spPr>
        <p:txBody>
          <a:bodyPr wrap="square" rtlCol="0">
            <a:spAutoFit/>
          </a:bodyPr>
          <a:lstStyle/>
          <a:p>
            <a:pPr algn="ctr"/>
            <a:r>
              <a:rPr lang="en-US" sz="3600" dirty="0" smtClean="0">
                <a:solidFill>
                  <a:schemeClr val="bg1"/>
                </a:solidFill>
                <a:latin typeface="+mj-lt"/>
              </a:rPr>
              <a:t>Binning Tools</a:t>
            </a:r>
          </a:p>
        </p:txBody>
      </p:sp>
      <p:sp>
        <p:nvSpPr>
          <p:cNvPr id="6" name="Rectangle 5"/>
          <p:cNvSpPr/>
          <p:nvPr/>
        </p:nvSpPr>
        <p:spPr>
          <a:xfrm>
            <a:off x="0" y="6313453"/>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3428" y="2910139"/>
            <a:ext cx="6125029" cy="4207063"/>
          </a:xfrm>
          <a:prstGeom prst="rect">
            <a:avLst/>
          </a:prstGeom>
        </p:spPr>
      </p:pic>
    </p:spTree>
    <p:extLst>
      <p:ext uri="{BB962C8B-B14F-4D97-AF65-F5344CB8AC3E}">
        <p14:creationId xmlns:p14="http://schemas.microsoft.com/office/powerpoint/2010/main" val="7282612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21229"/>
            <a:ext cx="8839200" cy="1984828"/>
          </a:xfrm>
        </p:spPr>
        <p:txBody>
          <a:bodyPr/>
          <a:lstStyle/>
          <a:p>
            <a:r>
              <a:rPr lang="en-US" sz="2400" dirty="0" smtClean="0">
                <a:latin typeface="+mn-lt"/>
              </a:rPr>
              <a:t>Notable </a:t>
            </a:r>
            <a:r>
              <a:rPr lang="en-US" sz="2400" dirty="0" smtClean="0">
                <a:latin typeface="+mn-lt"/>
              </a:rPr>
              <a:t>Examples</a:t>
            </a:r>
            <a:r>
              <a:rPr lang="en-US" sz="2400" dirty="0" smtClean="0">
                <a:latin typeface="+mn-lt"/>
              </a:rPr>
              <a:t>:</a:t>
            </a:r>
          </a:p>
          <a:p>
            <a:pPr lvl="1"/>
            <a:r>
              <a:rPr lang="en-US" sz="2400" dirty="0" smtClean="0">
                <a:latin typeface="+mn-lt"/>
              </a:rPr>
              <a:t>Kraken</a:t>
            </a:r>
            <a:r>
              <a:rPr lang="en-US" sz="2400" dirty="0">
                <a:latin typeface="+mn-lt"/>
              </a:rPr>
              <a:t>: </a:t>
            </a:r>
            <a:r>
              <a:rPr lang="en-US" sz="2400" dirty="0">
                <a:latin typeface="+mn-lt"/>
                <a:hlinkClick r:id="rId3"/>
              </a:rPr>
              <a:t>https://ccb.jhu.edu/software/kraken</a:t>
            </a:r>
            <a:r>
              <a:rPr lang="en-US" sz="2400" dirty="0" smtClean="0">
                <a:latin typeface="+mn-lt"/>
                <a:hlinkClick r:id="rId3"/>
              </a:rPr>
              <a:t>/</a:t>
            </a:r>
            <a:endParaRPr lang="en-US" sz="2400" dirty="0" smtClean="0">
              <a:latin typeface="+mn-lt"/>
            </a:endParaRPr>
          </a:p>
          <a:p>
            <a:pPr lvl="2"/>
            <a:r>
              <a:rPr lang="en-US" dirty="0" smtClean="0">
                <a:latin typeface="+mn-lt"/>
              </a:rPr>
              <a:t>Fastest binning approach to date and very accurate. </a:t>
            </a:r>
          </a:p>
          <a:p>
            <a:pPr lvl="2"/>
            <a:r>
              <a:rPr lang="en-US" dirty="0">
                <a:latin typeface="+mn-lt"/>
              </a:rPr>
              <a:t>L</a:t>
            </a:r>
            <a:r>
              <a:rPr lang="en-US" dirty="0" smtClean="0">
                <a:latin typeface="+mn-lt"/>
              </a:rPr>
              <a:t>arge computing requirements (e.g. &gt;128GB RAM)</a:t>
            </a:r>
            <a:endParaRPr lang="en-US" dirty="0">
              <a:latin typeface="+mn-lt"/>
            </a:endParaRPr>
          </a:p>
        </p:txBody>
      </p:sp>
      <p:sp>
        <p:nvSpPr>
          <p:cNvPr id="5" name="TextBox 4"/>
          <p:cNvSpPr txBox="1"/>
          <p:nvPr/>
        </p:nvSpPr>
        <p:spPr>
          <a:xfrm>
            <a:off x="0" y="0"/>
            <a:ext cx="9144000" cy="646331"/>
          </a:xfrm>
          <a:prstGeom prst="rect">
            <a:avLst/>
          </a:prstGeom>
          <a:solidFill>
            <a:schemeClr val="tx1">
              <a:lumMod val="50000"/>
              <a:alpha val="56000"/>
            </a:schemeClr>
          </a:solidFill>
        </p:spPr>
        <p:txBody>
          <a:bodyPr wrap="square" rtlCol="0">
            <a:spAutoFit/>
          </a:bodyPr>
          <a:lstStyle/>
          <a:p>
            <a:pPr algn="ctr"/>
            <a:r>
              <a:rPr lang="en-US" sz="3600" dirty="0" smtClean="0">
                <a:solidFill>
                  <a:schemeClr val="bg1"/>
                </a:solidFill>
                <a:latin typeface="+mj-lt"/>
              </a:rPr>
              <a:t>Binning Tools</a:t>
            </a:r>
          </a:p>
        </p:txBody>
      </p:sp>
      <p:sp>
        <p:nvSpPr>
          <p:cNvPr id="6" name="Rectangle 5"/>
          <p:cNvSpPr/>
          <p:nvPr/>
        </p:nvSpPr>
        <p:spPr>
          <a:xfrm>
            <a:off x="0" y="6313453"/>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2400" y="3106057"/>
            <a:ext cx="4806681" cy="3406783"/>
          </a:xfrm>
          <a:prstGeom prst="rect">
            <a:avLst/>
          </a:prstGeom>
        </p:spPr>
      </p:pic>
      <p:pic>
        <p:nvPicPr>
          <p:cNvPr id="8" name="Picture 7"/>
          <p:cNvPicPr>
            <a:picLocks noChangeAspect="1"/>
          </p:cNvPicPr>
          <p:nvPr/>
        </p:nvPicPr>
        <p:blipFill>
          <a:blip r:embed="rId5"/>
          <a:stretch>
            <a:fillRect/>
          </a:stretch>
        </p:blipFill>
        <p:spPr>
          <a:xfrm>
            <a:off x="5111481" y="4437380"/>
            <a:ext cx="3894631" cy="1387980"/>
          </a:xfrm>
          <a:prstGeom prst="rect">
            <a:avLst/>
          </a:prstGeom>
        </p:spPr>
      </p:pic>
    </p:spTree>
    <p:extLst>
      <p:ext uri="{BB962C8B-B14F-4D97-AF65-F5344CB8AC3E}">
        <p14:creationId xmlns:p14="http://schemas.microsoft.com/office/powerpoint/2010/main" val="4937665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88515"/>
            <a:ext cx="8839200" cy="4724400"/>
          </a:xfrm>
        </p:spPr>
        <p:txBody>
          <a:bodyPr/>
          <a:lstStyle/>
          <a:p>
            <a:pPr marL="342900" lvl="1" indent="-342900">
              <a:buFont typeface="Arial" charset="0"/>
              <a:buChar char="•"/>
            </a:pPr>
            <a:r>
              <a:rPr lang="en-US" sz="2800" dirty="0" smtClean="0">
                <a:solidFill>
                  <a:schemeClr val="tx1">
                    <a:lumMod val="50000"/>
                  </a:schemeClr>
                </a:solidFill>
                <a:latin typeface="+mn-lt"/>
                <a:ea typeface="ＭＳ Ｐゴシック" charset="0"/>
              </a:rPr>
              <a:t>Single Gene</a:t>
            </a:r>
          </a:p>
          <a:p>
            <a:pPr marL="742950" lvl="2" indent="-342900"/>
            <a:r>
              <a:rPr lang="en-US" sz="2400" dirty="0" smtClean="0">
                <a:solidFill>
                  <a:schemeClr val="tx1">
                    <a:lumMod val="50000"/>
                  </a:schemeClr>
                </a:solidFill>
                <a:latin typeface="+mn-lt"/>
                <a:ea typeface="ＭＳ Ｐゴシック" charset="0"/>
              </a:rPr>
              <a:t>Identify and extract reads hitting a single marker gene (e.g. 16S, cpn60, or other “universal” genes)</a:t>
            </a:r>
          </a:p>
          <a:p>
            <a:pPr marL="742950" lvl="2" indent="-342900"/>
            <a:r>
              <a:rPr lang="en-US" sz="2400" dirty="0" smtClean="0">
                <a:solidFill>
                  <a:schemeClr val="tx1">
                    <a:lumMod val="50000"/>
                  </a:schemeClr>
                </a:solidFill>
                <a:latin typeface="+mn-lt"/>
                <a:ea typeface="ＭＳ Ｐゴシック" charset="0"/>
              </a:rPr>
              <a:t>Use existing bioinformatics pipeline (e.g. </a:t>
            </a:r>
            <a:r>
              <a:rPr lang="en-US" sz="2400" dirty="0" smtClean="0">
                <a:solidFill>
                  <a:schemeClr val="tx1">
                    <a:lumMod val="50000"/>
                  </a:schemeClr>
                </a:solidFill>
                <a:latin typeface="+mn-lt"/>
                <a:ea typeface="ＭＳ Ｐゴシック" charset="0"/>
              </a:rPr>
              <a:t>QIIME.)</a:t>
            </a:r>
            <a:endParaRPr lang="en-US" dirty="0">
              <a:solidFill>
                <a:schemeClr val="tx1">
                  <a:lumMod val="50000"/>
                </a:schemeClr>
              </a:solidFill>
              <a:latin typeface="+mn-lt"/>
              <a:ea typeface="ＭＳ Ｐゴシック" charset="0"/>
            </a:endParaRPr>
          </a:p>
          <a:p>
            <a:pPr marL="342900" lvl="1" indent="-342900">
              <a:buFont typeface="Arial" charset="0"/>
              <a:buChar char="•"/>
            </a:pPr>
            <a:r>
              <a:rPr lang="en-US" sz="2800" dirty="0" smtClean="0">
                <a:solidFill>
                  <a:schemeClr val="tx1">
                    <a:lumMod val="50000"/>
                  </a:schemeClr>
                </a:solidFill>
                <a:latin typeface="+mn-lt"/>
                <a:ea typeface="ＭＳ Ｐゴシック" charset="0"/>
              </a:rPr>
              <a:t>Multiple </a:t>
            </a:r>
            <a:r>
              <a:rPr lang="en-US" sz="2800" dirty="0">
                <a:solidFill>
                  <a:schemeClr val="tx1">
                    <a:lumMod val="50000"/>
                  </a:schemeClr>
                </a:solidFill>
                <a:latin typeface="+mn-lt"/>
                <a:ea typeface="ＭＳ Ｐゴシック" charset="0"/>
              </a:rPr>
              <a:t>Gene</a:t>
            </a:r>
          </a:p>
          <a:p>
            <a:pPr marL="742950" lvl="2" indent="-342900"/>
            <a:r>
              <a:rPr lang="en-US" sz="2400" dirty="0" smtClean="0">
                <a:solidFill>
                  <a:schemeClr val="tx1">
                    <a:lumMod val="50000"/>
                  </a:schemeClr>
                </a:solidFill>
                <a:latin typeface="+mn-lt"/>
                <a:ea typeface="ＭＳ Ｐゴシック" charset="0"/>
              </a:rPr>
              <a:t>Several universal genes</a:t>
            </a:r>
            <a:endParaRPr lang="en-US" sz="2200" dirty="0" smtClean="0">
              <a:solidFill>
                <a:schemeClr val="tx1">
                  <a:lumMod val="50000"/>
                </a:schemeClr>
              </a:solidFill>
              <a:latin typeface="+mn-lt"/>
              <a:ea typeface="ＭＳ Ｐゴシック" charset="0"/>
            </a:endParaRPr>
          </a:p>
          <a:p>
            <a:pPr marL="1200150" lvl="3" indent="-342900"/>
            <a:r>
              <a:rPr lang="en-US" sz="2200" dirty="0" err="1" smtClean="0">
                <a:solidFill>
                  <a:schemeClr val="tx1">
                    <a:lumMod val="50000"/>
                  </a:schemeClr>
                </a:solidFill>
                <a:latin typeface="+mn-lt"/>
                <a:ea typeface="ＭＳ Ｐゴシック" charset="0"/>
              </a:rPr>
              <a:t>PhyloSift</a:t>
            </a:r>
            <a:r>
              <a:rPr lang="en-US" sz="2200" dirty="0">
                <a:solidFill>
                  <a:schemeClr val="tx1">
                    <a:lumMod val="50000"/>
                  </a:schemeClr>
                </a:solidFill>
                <a:latin typeface="+mn-lt"/>
                <a:ea typeface="ＭＳ Ｐゴシック" charset="0"/>
              </a:rPr>
              <a:t> </a:t>
            </a:r>
            <a:r>
              <a:rPr lang="en-US" sz="2200" dirty="0" smtClean="0">
                <a:solidFill>
                  <a:schemeClr val="tx1">
                    <a:lumMod val="50000"/>
                  </a:schemeClr>
                </a:solidFill>
                <a:latin typeface="+mn-lt"/>
                <a:ea typeface="ＭＳ Ｐゴシック" charset="0"/>
              </a:rPr>
              <a:t> Uses </a:t>
            </a:r>
            <a:r>
              <a:rPr lang="en-US" sz="2200" dirty="0" smtClean="0">
                <a:solidFill>
                  <a:schemeClr val="tx1">
                    <a:lumMod val="50000"/>
                  </a:schemeClr>
                </a:solidFill>
                <a:latin typeface="+mn-lt"/>
                <a:ea typeface="ＭＳ Ｐゴシック" charset="0"/>
              </a:rPr>
              <a:t>37 universal single-copy genes</a:t>
            </a:r>
          </a:p>
          <a:p>
            <a:pPr marL="0" indent="0">
              <a:buNone/>
            </a:pPr>
            <a:endParaRPr lang="en-US" dirty="0"/>
          </a:p>
        </p:txBody>
      </p:sp>
      <p:sp>
        <p:nvSpPr>
          <p:cNvPr id="4" name="Rectangle 3"/>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0"/>
            <a:ext cx="9144000" cy="584775"/>
          </a:xfrm>
          <a:prstGeom prst="rect">
            <a:avLst/>
          </a:prstGeom>
          <a:solidFill>
            <a:schemeClr val="tx1">
              <a:lumMod val="50000"/>
              <a:alpha val="56000"/>
            </a:schemeClr>
          </a:solidFill>
        </p:spPr>
        <p:txBody>
          <a:bodyPr wrap="square" rtlCol="0">
            <a:spAutoFit/>
          </a:bodyPr>
          <a:lstStyle/>
          <a:p>
            <a:pPr algn="ctr"/>
            <a:r>
              <a:rPr lang="en-US" sz="3200" dirty="0" smtClean="0">
                <a:solidFill>
                  <a:schemeClr val="bg1"/>
                </a:solidFill>
                <a:latin typeface="+mj-lt"/>
              </a:rPr>
              <a:t>Marker Methods</a:t>
            </a:r>
            <a:endParaRPr lang="en-US" sz="2400" dirty="0" smtClean="0">
              <a:solidFill>
                <a:schemeClr val="bg1"/>
              </a:solidFill>
              <a:latin typeface="+mj-lt"/>
            </a:endParaRPr>
          </a:p>
        </p:txBody>
      </p:sp>
    </p:spTree>
    <p:extLst>
      <p:ext uri="{BB962C8B-B14F-4D97-AF65-F5344CB8AC3E}">
        <p14:creationId xmlns:p14="http://schemas.microsoft.com/office/powerpoint/2010/main" val="8582829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smtClean="0">
                <a:solidFill>
                  <a:schemeClr val="tx1">
                    <a:lumMod val="50000"/>
                  </a:schemeClr>
                </a:solidFill>
              </a:rPr>
              <a:t>Binning approaches</a:t>
            </a:r>
          </a:p>
          <a:p>
            <a:pPr lvl="1"/>
            <a:r>
              <a:rPr lang="en-US" dirty="0" smtClean="0">
                <a:solidFill>
                  <a:schemeClr val="tx1">
                    <a:lumMod val="50000"/>
                  </a:schemeClr>
                </a:solidFill>
              </a:rPr>
              <a:t>computationally </a:t>
            </a:r>
            <a:r>
              <a:rPr lang="en-US" dirty="0" smtClean="0">
                <a:solidFill>
                  <a:schemeClr val="tx1">
                    <a:lumMod val="50000"/>
                  </a:schemeClr>
                </a:solidFill>
              </a:rPr>
              <a:t>intensive</a:t>
            </a:r>
          </a:p>
          <a:p>
            <a:pPr lvl="1"/>
            <a:r>
              <a:rPr lang="en-US" dirty="0" err="1" smtClean="0">
                <a:solidFill>
                  <a:schemeClr val="tx1">
                    <a:lumMod val="50000"/>
                  </a:schemeClr>
                </a:solidFill>
              </a:rPr>
              <a:t>Doesn</a:t>
            </a:r>
            <a:r>
              <a:rPr lang="uk-UA" dirty="0" smtClean="0">
                <a:solidFill>
                  <a:schemeClr val="tx1">
                    <a:lumMod val="50000"/>
                  </a:schemeClr>
                </a:solidFill>
              </a:rPr>
              <a:t>’</a:t>
            </a:r>
            <a:r>
              <a:rPr lang="en-US" dirty="0" smtClean="0">
                <a:solidFill>
                  <a:schemeClr val="tx1">
                    <a:lumMod val="50000"/>
                  </a:schemeClr>
                </a:solidFill>
              </a:rPr>
              <a:t>t always reflect </a:t>
            </a:r>
            <a:r>
              <a:rPr lang="en-US" dirty="0" smtClean="0">
                <a:solidFill>
                  <a:schemeClr val="tx1">
                    <a:lumMod val="50000"/>
                  </a:schemeClr>
                </a:solidFill>
              </a:rPr>
              <a:t>organism abundances due to genome size</a:t>
            </a:r>
          </a:p>
          <a:p>
            <a:r>
              <a:rPr lang="en-US" sz="2800" dirty="0" smtClean="0">
                <a:solidFill>
                  <a:schemeClr val="tx1">
                    <a:lumMod val="50000"/>
                  </a:schemeClr>
                </a:solidFill>
              </a:rPr>
              <a:t>Marker approaches</a:t>
            </a:r>
          </a:p>
          <a:p>
            <a:pPr lvl="1"/>
            <a:r>
              <a:rPr lang="en-US" dirty="0" smtClean="0">
                <a:solidFill>
                  <a:schemeClr val="tx1">
                    <a:lumMod val="50000"/>
                  </a:schemeClr>
                </a:solidFill>
              </a:rPr>
              <a:t>Doesn’t allow functions to be linked directly to organisms</a:t>
            </a:r>
          </a:p>
          <a:p>
            <a:pPr lvl="1"/>
            <a:r>
              <a:rPr lang="en-US" dirty="0" smtClean="0">
                <a:solidFill>
                  <a:schemeClr val="tx1">
                    <a:lumMod val="50000"/>
                  </a:schemeClr>
                </a:solidFill>
              </a:rPr>
              <a:t>Genome </a:t>
            </a:r>
            <a:r>
              <a:rPr lang="en-US" dirty="0" smtClean="0">
                <a:solidFill>
                  <a:schemeClr val="tx1">
                    <a:lumMod val="50000"/>
                  </a:schemeClr>
                </a:solidFill>
              </a:rPr>
              <a:t>reconstruction </a:t>
            </a:r>
            <a:r>
              <a:rPr lang="en-US" dirty="0" smtClean="0">
                <a:solidFill>
                  <a:schemeClr val="tx1">
                    <a:lumMod val="50000"/>
                  </a:schemeClr>
                </a:solidFill>
              </a:rPr>
              <a:t>not possible</a:t>
            </a:r>
          </a:p>
          <a:p>
            <a:pPr lvl="1"/>
            <a:r>
              <a:rPr lang="en-US" dirty="0" smtClean="0">
                <a:solidFill>
                  <a:schemeClr val="tx1">
                    <a:lumMod val="50000"/>
                  </a:schemeClr>
                </a:solidFill>
              </a:rPr>
              <a:t>Very sensitive to choice of markers</a:t>
            </a:r>
          </a:p>
        </p:txBody>
      </p:sp>
      <p:sp>
        <p:nvSpPr>
          <p:cNvPr id="4" name="Rectangle 3"/>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0"/>
            <a:ext cx="9144000" cy="584775"/>
          </a:xfrm>
          <a:prstGeom prst="rect">
            <a:avLst/>
          </a:prstGeom>
          <a:solidFill>
            <a:schemeClr val="tx1">
              <a:lumMod val="50000"/>
              <a:alpha val="56000"/>
            </a:schemeClr>
          </a:solidFill>
        </p:spPr>
        <p:txBody>
          <a:bodyPr wrap="square" rtlCol="0">
            <a:spAutoFit/>
          </a:bodyPr>
          <a:lstStyle/>
          <a:p>
            <a:pPr algn="ctr"/>
            <a:r>
              <a:rPr lang="en-US" sz="3200" dirty="0" smtClean="0">
                <a:solidFill>
                  <a:schemeClr val="bg1"/>
                </a:solidFill>
                <a:latin typeface="+mj-lt"/>
              </a:rPr>
              <a:t>Marker vs Binning</a:t>
            </a:r>
            <a:endParaRPr lang="en-US" sz="2400" dirty="0" smtClean="0">
              <a:solidFill>
                <a:schemeClr val="bg1"/>
              </a:solidFill>
              <a:latin typeface="+mj-lt"/>
            </a:endParaRPr>
          </a:p>
        </p:txBody>
      </p:sp>
    </p:spTree>
    <p:extLst>
      <p:ext uri="{BB962C8B-B14F-4D97-AF65-F5344CB8AC3E}">
        <p14:creationId xmlns:p14="http://schemas.microsoft.com/office/powerpoint/2010/main" val="5135308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600200"/>
            <a:ext cx="8839200" cy="3204029"/>
          </a:xfrm>
        </p:spPr>
        <p:txBody>
          <a:bodyPr/>
          <a:lstStyle/>
          <a:p>
            <a:r>
              <a:rPr lang="en-GB" sz="2800" dirty="0" smtClean="0">
                <a:solidFill>
                  <a:schemeClr val="tx1">
                    <a:lumMod val="50000"/>
                  </a:schemeClr>
                </a:solidFill>
              </a:rPr>
              <a:t>What about the reads that can’t be classified?</a:t>
            </a:r>
          </a:p>
          <a:p>
            <a:pPr lvl="1"/>
            <a:r>
              <a:rPr lang="en-GB" dirty="0" smtClean="0">
                <a:solidFill>
                  <a:schemeClr val="tx1">
                    <a:lumMod val="50000"/>
                  </a:schemeClr>
                </a:solidFill>
              </a:rPr>
              <a:t>Errors?</a:t>
            </a:r>
          </a:p>
          <a:p>
            <a:pPr lvl="1"/>
            <a:r>
              <a:rPr lang="en-GB" dirty="0" smtClean="0">
                <a:solidFill>
                  <a:schemeClr val="tx1">
                    <a:lumMod val="50000"/>
                  </a:schemeClr>
                </a:solidFill>
              </a:rPr>
              <a:t>Novel Sequence?</a:t>
            </a:r>
          </a:p>
          <a:p>
            <a:pPr lvl="1"/>
            <a:r>
              <a:rPr lang="en-GB" dirty="0" smtClean="0">
                <a:solidFill>
                  <a:schemeClr val="tx1">
                    <a:lumMod val="50000"/>
                  </a:schemeClr>
                </a:solidFill>
              </a:rPr>
              <a:t>Just not in database?</a:t>
            </a:r>
          </a:p>
          <a:p>
            <a:pPr lvl="1"/>
            <a:endParaRPr lang="en-GB" dirty="0">
              <a:solidFill>
                <a:schemeClr val="tx1">
                  <a:lumMod val="50000"/>
                </a:schemeClr>
              </a:solidFill>
            </a:endParaRPr>
          </a:p>
          <a:p>
            <a:pPr lvl="1"/>
            <a:r>
              <a:rPr lang="en-GB" dirty="0" smtClean="0">
                <a:solidFill>
                  <a:schemeClr val="tx1">
                    <a:lumMod val="50000"/>
                  </a:schemeClr>
                </a:solidFill>
              </a:rPr>
              <a:t>Try assembling the left-overs</a:t>
            </a:r>
          </a:p>
        </p:txBody>
      </p:sp>
      <p:sp>
        <p:nvSpPr>
          <p:cNvPr id="4" name="Rectangle 3"/>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0"/>
            <a:ext cx="9144000" cy="584775"/>
          </a:xfrm>
          <a:prstGeom prst="rect">
            <a:avLst/>
          </a:prstGeom>
          <a:solidFill>
            <a:schemeClr val="tx1">
              <a:lumMod val="50000"/>
              <a:alpha val="56000"/>
            </a:schemeClr>
          </a:solidFill>
        </p:spPr>
        <p:txBody>
          <a:bodyPr wrap="square" rtlCol="0">
            <a:spAutoFit/>
          </a:bodyPr>
          <a:lstStyle/>
          <a:p>
            <a:pPr algn="ctr"/>
            <a:r>
              <a:rPr lang="en-US" sz="3200" dirty="0" smtClean="0">
                <a:solidFill>
                  <a:schemeClr val="bg1"/>
                </a:solidFill>
                <a:latin typeface="+mj-lt"/>
              </a:rPr>
              <a:t>‘left-over’ Reads</a:t>
            </a:r>
            <a:endParaRPr lang="en-US" sz="2400" dirty="0" smtClean="0">
              <a:solidFill>
                <a:schemeClr val="bg1"/>
              </a:solidFill>
              <a:latin typeface="+mj-lt"/>
            </a:endParaRPr>
          </a:p>
        </p:txBody>
      </p:sp>
    </p:spTree>
    <p:extLst>
      <p:ext uri="{BB962C8B-B14F-4D97-AF65-F5344CB8AC3E}">
        <p14:creationId xmlns:p14="http://schemas.microsoft.com/office/powerpoint/2010/main" val="4639949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600200"/>
            <a:ext cx="4275584" cy="4724400"/>
          </a:xfrm>
        </p:spPr>
        <p:txBody>
          <a:bodyPr/>
          <a:lstStyle/>
          <a:p>
            <a:r>
              <a:rPr lang="en-US" dirty="0" smtClean="0"/>
              <a:t>Assembly is often used in genomics to join raw reads into longer </a:t>
            </a:r>
            <a:r>
              <a:rPr lang="en-US" dirty="0" err="1" smtClean="0"/>
              <a:t>contigs</a:t>
            </a:r>
            <a:r>
              <a:rPr lang="en-US" dirty="0" smtClean="0"/>
              <a:t> and scaffolds</a:t>
            </a:r>
          </a:p>
        </p:txBody>
      </p:sp>
      <p:sp>
        <p:nvSpPr>
          <p:cNvPr id="6" name="Rectangle 5"/>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0"/>
            <a:ext cx="9144000" cy="584775"/>
          </a:xfrm>
          <a:prstGeom prst="rect">
            <a:avLst/>
          </a:prstGeom>
          <a:solidFill>
            <a:schemeClr val="tx1">
              <a:lumMod val="50000"/>
              <a:alpha val="56000"/>
            </a:schemeClr>
          </a:solidFill>
        </p:spPr>
        <p:txBody>
          <a:bodyPr wrap="square" rtlCol="0">
            <a:spAutoFit/>
          </a:bodyPr>
          <a:lstStyle/>
          <a:p>
            <a:pPr algn="ctr"/>
            <a:r>
              <a:rPr lang="en-US" sz="3200" dirty="0" smtClean="0">
                <a:solidFill>
                  <a:schemeClr val="bg1"/>
                </a:solidFill>
                <a:latin typeface="+mj-lt"/>
              </a:rPr>
              <a:t>What about assembly?</a:t>
            </a:r>
            <a:endParaRPr lang="en-US" sz="2400" dirty="0" smtClean="0">
              <a:solidFill>
                <a:schemeClr val="bg1"/>
              </a:solidFill>
              <a:latin typeface="+mj-lt"/>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b="8939"/>
          <a:stretch/>
        </p:blipFill>
        <p:spPr>
          <a:xfrm>
            <a:off x="5148064" y="1556791"/>
            <a:ext cx="3600400" cy="4957363"/>
          </a:xfrm>
          <a:prstGeom prst="rect">
            <a:avLst/>
          </a:prstGeom>
        </p:spPr>
      </p:pic>
    </p:spTree>
    <p:extLst>
      <p:ext uri="{BB962C8B-B14F-4D97-AF65-F5344CB8AC3E}">
        <p14:creationId xmlns:p14="http://schemas.microsoft.com/office/powerpoint/2010/main" val="14654940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151" y="1279149"/>
            <a:ext cx="2906206" cy="1634741"/>
          </a:xfrm>
          <a:prstGeom prst="rect">
            <a:avLst/>
          </a:prstGeom>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0773" y="905372"/>
            <a:ext cx="3573446" cy="2382297"/>
          </a:xfrm>
          <a:prstGeom prst="rect">
            <a:avLst/>
          </a:prstGeom>
        </p:spPr>
      </p:pic>
      <p:grpSp>
        <p:nvGrpSpPr>
          <p:cNvPr id="8" name="Group 7"/>
          <p:cNvGrpSpPr/>
          <p:nvPr/>
        </p:nvGrpSpPr>
        <p:grpSpPr>
          <a:xfrm>
            <a:off x="812425" y="3628143"/>
            <a:ext cx="7589532" cy="3139422"/>
            <a:chOff x="812425" y="3628143"/>
            <a:chExt cx="7589532" cy="3139422"/>
          </a:xfrm>
        </p:grpSpPr>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2425" y="3628143"/>
              <a:ext cx="2101597" cy="3139422"/>
            </a:xfrm>
            <a:prstGeom prst="rect">
              <a:avLst/>
            </a:prstGeom>
          </p:spPr>
        </p:pic>
        <p:pic>
          <p:nvPicPr>
            <p:cNvPr id="6" name="Picture 5"/>
            <p:cNvPicPr>
              <a:picLocks noChangeAspect="1"/>
            </p:cNvPicPr>
            <p:nvPr/>
          </p:nvPicPr>
          <p:blipFill>
            <a:blip r:embed="rId6"/>
            <a:stretch>
              <a:fillRect/>
            </a:stretch>
          </p:blipFill>
          <p:spPr>
            <a:xfrm>
              <a:off x="4909457" y="4119545"/>
              <a:ext cx="3492500" cy="2324100"/>
            </a:xfrm>
            <a:prstGeom prst="rect">
              <a:avLst/>
            </a:prstGeom>
          </p:spPr>
        </p:pic>
      </p:grpSp>
      <p:sp>
        <p:nvSpPr>
          <p:cNvPr id="7" name="TextBox 6"/>
          <p:cNvSpPr txBox="1"/>
          <p:nvPr/>
        </p:nvSpPr>
        <p:spPr>
          <a:xfrm>
            <a:off x="0" y="0"/>
            <a:ext cx="9144000" cy="584775"/>
          </a:xfrm>
          <a:prstGeom prst="rect">
            <a:avLst/>
          </a:prstGeom>
          <a:solidFill>
            <a:schemeClr val="tx1">
              <a:lumMod val="50000"/>
              <a:alpha val="56000"/>
            </a:schemeClr>
          </a:solidFill>
        </p:spPr>
        <p:txBody>
          <a:bodyPr wrap="square" rtlCol="0">
            <a:spAutoFit/>
          </a:bodyPr>
          <a:lstStyle/>
          <a:p>
            <a:pPr algn="ctr"/>
            <a:r>
              <a:rPr lang="en-US" sz="3200" dirty="0" err="1" smtClean="0">
                <a:solidFill>
                  <a:schemeClr val="bg1"/>
                </a:solidFill>
                <a:latin typeface="+mj-lt"/>
              </a:rPr>
              <a:t>Metagenomic</a:t>
            </a:r>
            <a:r>
              <a:rPr lang="en-US" sz="3200" dirty="0" smtClean="0">
                <a:solidFill>
                  <a:schemeClr val="bg1"/>
                </a:solidFill>
                <a:latin typeface="+mj-lt"/>
              </a:rPr>
              <a:t> assembly</a:t>
            </a:r>
            <a:endParaRPr lang="en-US" sz="2400" dirty="0" smtClean="0">
              <a:solidFill>
                <a:schemeClr val="bg1"/>
              </a:solidFill>
              <a:latin typeface="+mj-lt"/>
            </a:endParaRPr>
          </a:p>
        </p:txBody>
      </p:sp>
    </p:spTree>
    <p:extLst>
      <p:ext uri="{BB962C8B-B14F-4D97-AF65-F5344CB8AC3E}">
        <p14:creationId xmlns:p14="http://schemas.microsoft.com/office/powerpoint/2010/main" val="133440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0"/>
            <a:ext cx="9144000" cy="584775"/>
          </a:xfrm>
          <a:prstGeom prst="rect">
            <a:avLst/>
          </a:prstGeom>
          <a:solidFill>
            <a:schemeClr val="tx1">
              <a:lumMod val="50000"/>
              <a:alpha val="56000"/>
            </a:schemeClr>
          </a:solidFill>
        </p:spPr>
        <p:txBody>
          <a:bodyPr wrap="square" rtlCol="0">
            <a:spAutoFit/>
          </a:bodyPr>
          <a:lstStyle/>
          <a:p>
            <a:pPr algn="ctr"/>
            <a:r>
              <a:rPr lang="en-US" sz="3200" dirty="0" err="1" smtClean="0">
                <a:solidFill>
                  <a:schemeClr val="bg1"/>
                </a:solidFill>
                <a:latin typeface="+mj-lt"/>
              </a:rPr>
              <a:t>Metagenomic</a:t>
            </a:r>
            <a:r>
              <a:rPr lang="en-US" sz="3200" dirty="0" smtClean="0">
                <a:solidFill>
                  <a:schemeClr val="bg1"/>
                </a:solidFill>
                <a:latin typeface="+mj-lt"/>
              </a:rPr>
              <a:t> assembly</a:t>
            </a:r>
            <a:endParaRPr lang="en-US" sz="2400" dirty="0" smtClean="0">
              <a:solidFill>
                <a:schemeClr val="bg1"/>
              </a:solidFill>
              <a:latin typeface="+mj-lt"/>
            </a:endParaRPr>
          </a:p>
        </p:txBody>
      </p:sp>
      <p:sp>
        <p:nvSpPr>
          <p:cNvPr id="9" name="TextBox 8"/>
          <p:cNvSpPr txBox="1"/>
          <p:nvPr/>
        </p:nvSpPr>
        <p:spPr>
          <a:xfrm>
            <a:off x="274619" y="895510"/>
            <a:ext cx="3433223" cy="2677656"/>
          </a:xfrm>
          <a:prstGeom prst="rect">
            <a:avLst/>
          </a:prstGeom>
          <a:noFill/>
        </p:spPr>
        <p:txBody>
          <a:bodyPr wrap="square" rtlCol="0">
            <a:spAutoFit/>
          </a:bodyPr>
          <a:lstStyle/>
          <a:p>
            <a:r>
              <a:rPr lang="en-GB" sz="2800" dirty="0" smtClean="0"/>
              <a:t>Specific assemblers</a:t>
            </a:r>
          </a:p>
          <a:p>
            <a:pPr lvl="1"/>
            <a:r>
              <a:rPr lang="en-GB" sz="2800" dirty="0" smtClean="0"/>
              <a:t>IDBA-UD, </a:t>
            </a:r>
          </a:p>
          <a:p>
            <a:pPr lvl="1"/>
            <a:r>
              <a:rPr lang="en-GB" sz="2800" dirty="0" smtClean="0"/>
              <a:t>Meta-IDBA, </a:t>
            </a:r>
          </a:p>
          <a:p>
            <a:pPr lvl="1"/>
            <a:r>
              <a:rPr lang="en-GB" sz="2800" dirty="0" smtClean="0"/>
              <a:t>Meta-Velvet, </a:t>
            </a:r>
          </a:p>
          <a:p>
            <a:pPr lvl="1"/>
            <a:r>
              <a:rPr lang="en-GB" sz="2800" dirty="0" smtClean="0"/>
              <a:t>Ray Meta, </a:t>
            </a:r>
          </a:p>
          <a:p>
            <a:pPr lvl="1"/>
            <a:r>
              <a:rPr lang="en-GB" sz="2800" dirty="0" smtClean="0"/>
              <a:t>Meta-Cortex</a:t>
            </a:r>
            <a:endParaRPr lang="en-US" sz="2800" dirty="0"/>
          </a:p>
        </p:txBody>
      </p:sp>
      <p:sp>
        <p:nvSpPr>
          <p:cNvPr id="10" name="TextBox 9"/>
          <p:cNvSpPr txBox="1"/>
          <p:nvPr/>
        </p:nvSpPr>
        <p:spPr>
          <a:xfrm>
            <a:off x="286324" y="3942994"/>
            <a:ext cx="3433223" cy="954107"/>
          </a:xfrm>
          <a:prstGeom prst="rect">
            <a:avLst/>
          </a:prstGeom>
          <a:noFill/>
        </p:spPr>
        <p:txBody>
          <a:bodyPr wrap="square" rtlCol="0">
            <a:spAutoFit/>
          </a:bodyPr>
          <a:lstStyle/>
          <a:p>
            <a:r>
              <a:rPr lang="en-GB" sz="2800" dirty="0" smtClean="0"/>
              <a:t>Analysis Pipelines</a:t>
            </a:r>
          </a:p>
          <a:p>
            <a:pPr lvl="1"/>
            <a:r>
              <a:rPr lang="en-GB" sz="2800" dirty="0" err="1" smtClean="0"/>
              <a:t>MetAMOS</a:t>
            </a:r>
            <a:endParaRPr lang="en-US" sz="2800" dirty="0"/>
          </a:p>
        </p:txBody>
      </p:sp>
      <p:sp>
        <p:nvSpPr>
          <p:cNvPr id="11" name="TextBox 10"/>
          <p:cNvSpPr txBox="1"/>
          <p:nvPr/>
        </p:nvSpPr>
        <p:spPr>
          <a:xfrm>
            <a:off x="4131549" y="832122"/>
            <a:ext cx="3433223" cy="2677656"/>
          </a:xfrm>
          <a:prstGeom prst="rect">
            <a:avLst/>
          </a:prstGeom>
          <a:noFill/>
        </p:spPr>
        <p:txBody>
          <a:bodyPr wrap="square" rtlCol="0">
            <a:spAutoFit/>
          </a:bodyPr>
          <a:lstStyle/>
          <a:p>
            <a:r>
              <a:rPr lang="en-GB" sz="2800" dirty="0" smtClean="0"/>
              <a:t>Validation</a:t>
            </a:r>
          </a:p>
          <a:p>
            <a:pPr lvl="1"/>
            <a:r>
              <a:rPr lang="en-GB" sz="2800" dirty="0" smtClean="0"/>
              <a:t>LAP, </a:t>
            </a:r>
          </a:p>
          <a:p>
            <a:pPr lvl="1"/>
            <a:r>
              <a:rPr lang="en-GB" sz="2800" dirty="0" smtClean="0"/>
              <a:t>ALE, </a:t>
            </a:r>
          </a:p>
          <a:p>
            <a:pPr lvl="1"/>
            <a:r>
              <a:rPr lang="en-GB" sz="2800" dirty="0" smtClean="0"/>
              <a:t>QUAST, </a:t>
            </a:r>
          </a:p>
          <a:p>
            <a:pPr lvl="1"/>
            <a:r>
              <a:rPr lang="en-GB" sz="2800" dirty="0" err="1" smtClean="0"/>
              <a:t>FRCbam</a:t>
            </a:r>
            <a:r>
              <a:rPr lang="en-GB" sz="2800" dirty="0" smtClean="0"/>
              <a:t>, </a:t>
            </a:r>
          </a:p>
          <a:p>
            <a:pPr lvl="1"/>
            <a:r>
              <a:rPr lang="en-GB" sz="2800" dirty="0" smtClean="0"/>
              <a:t>REAPR</a:t>
            </a:r>
            <a:endParaRPr lang="en-US" sz="2800" dirty="0"/>
          </a:p>
        </p:txBody>
      </p:sp>
      <p:pic>
        <p:nvPicPr>
          <p:cNvPr id="12" name="Picture 11"/>
          <p:cNvPicPr>
            <a:picLocks noChangeAspect="1"/>
          </p:cNvPicPr>
          <p:nvPr/>
        </p:nvPicPr>
        <p:blipFill>
          <a:blip r:embed="rId3"/>
          <a:stretch>
            <a:fillRect/>
          </a:stretch>
        </p:blipFill>
        <p:spPr>
          <a:xfrm>
            <a:off x="3260272" y="4081956"/>
            <a:ext cx="2623455" cy="2063508"/>
          </a:xfrm>
          <a:prstGeom prst="rect">
            <a:avLst/>
          </a:prstGeom>
        </p:spPr>
      </p:pic>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40193" y="3942994"/>
            <a:ext cx="2881382" cy="2446774"/>
          </a:xfrm>
          <a:prstGeom prst="rect">
            <a:avLst/>
          </a:prstGeom>
        </p:spPr>
      </p:pic>
    </p:spTree>
    <p:extLst>
      <p:ext uri="{BB962C8B-B14F-4D97-AF65-F5344CB8AC3E}">
        <p14:creationId xmlns:p14="http://schemas.microsoft.com/office/powerpoint/2010/main" val="2986525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738664"/>
          </a:xfrm>
          <a:prstGeom prst="rect">
            <a:avLst/>
          </a:prstGeom>
          <a:solidFill>
            <a:schemeClr val="tx1">
              <a:lumMod val="50000"/>
              <a:alpha val="56000"/>
            </a:schemeClr>
          </a:solidFill>
        </p:spPr>
        <p:txBody>
          <a:bodyPr wrap="square" rtlCol="0">
            <a:spAutoFit/>
          </a:bodyPr>
          <a:lstStyle/>
          <a:p>
            <a:pPr algn="ctr">
              <a:lnSpc>
                <a:spcPct val="150000"/>
              </a:lnSpc>
            </a:pPr>
            <a:r>
              <a:rPr lang="en-US" sz="2800" smtClean="0">
                <a:solidFill>
                  <a:schemeClr val="bg1"/>
                </a:solidFill>
                <a:latin typeface="+mj-lt"/>
              </a:rPr>
              <a:t>Structure</a:t>
            </a:r>
            <a:endParaRPr lang="en-US" sz="2800" dirty="0">
              <a:solidFill>
                <a:schemeClr val="bg1"/>
              </a:solidFill>
              <a:latin typeface="+mj-lt"/>
            </a:endParaRPr>
          </a:p>
        </p:txBody>
      </p:sp>
      <p:sp>
        <p:nvSpPr>
          <p:cNvPr id="3" name="TextBox 2"/>
          <p:cNvSpPr txBox="1"/>
          <p:nvPr/>
        </p:nvSpPr>
        <p:spPr>
          <a:xfrm>
            <a:off x="650239" y="2599953"/>
            <a:ext cx="3484881" cy="954107"/>
          </a:xfrm>
          <a:prstGeom prst="rect">
            <a:avLst/>
          </a:prstGeom>
          <a:noFill/>
        </p:spPr>
        <p:txBody>
          <a:bodyPr wrap="square" rtlCol="0">
            <a:spAutoFit/>
          </a:bodyPr>
          <a:lstStyle/>
          <a:p>
            <a:r>
              <a:rPr lang="en-US" sz="2800" dirty="0" smtClean="0">
                <a:solidFill>
                  <a:schemeClr val="tx1">
                    <a:lumMod val="50000"/>
                  </a:schemeClr>
                </a:solidFill>
              </a:rPr>
              <a:t>Experimental Aims</a:t>
            </a:r>
            <a:endParaRPr lang="en-US" sz="2800" dirty="0" smtClean="0">
              <a:solidFill>
                <a:schemeClr val="tx1">
                  <a:lumMod val="50000"/>
                </a:schemeClr>
              </a:solidFill>
            </a:endParaRPr>
          </a:p>
          <a:p>
            <a:r>
              <a:rPr lang="en-US" sz="2800" dirty="0" smtClean="0">
                <a:solidFill>
                  <a:schemeClr val="tx1">
                    <a:lumMod val="50000"/>
                  </a:schemeClr>
                </a:solidFill>
              </a:rPr>
              <a:t>Pipelines and Tools</a:t>
            </a:r>
            <a:endParaRPr lang="en-US" sz="2800" dirty="0" smtClean="0">
              <a:solidFill>
                <a:schemeClr val="tx1">
                  <a:lumMod val="50000"/>
                </a:schemeClr>
              </a:solidFill>
            </a:endParaRPr>
          </a:p>
        </p:txBody>
      </p:sp>
      <p:sp>
        <p:nvSpPr>
          <p:cNvPr id="4" name="TextBox 3"/>
          <p:cNvSpPr txBox="1"/>
          <p:nvPr/>
        </p:nvSpPr>
        <p:spPr>
          <a:xfrm>
            <a:off x="348342" y="1088571"/>
            <a:ext cx="8447315" cy="1384995"/>
          </a:xfrm>
          <a:prstGeom prst="rect">
            <a:avLst/>
          </a:prstGeom>
          <a:noFill/>
        </p:spPr>
        <p:txBody>
          <a:bodyPr wrap="square" rtlCol="0">
            <a:spAutoFit/>
          </a:bodyPr>
          <a:lstStyle/>
          <a:p>
            <a:pPr algn="ctr"/>
            <a:r>
              <a:rPr lang="en-US" sz="2800" dirty="0" smtClean="0">
                <a:solidFill>
                  <a:schemeClr val="tx1">
                    <a:lumMod val="50000"/>
                  </a:schemeClr>
                </a:solidFill>
              </a:rPr>
              <a:t>AIM: </a:t>
            </a:r>
          </a:p>
          <a:p>
            <a:pPr algn="ctr"/>
            <a:r>
              <a:rPr lang="en-US" sz="2800" dirty="0" smtClean="0">
                <a:solidFill>
                  <a:schemeClr val="tx1">
                    <a:lumMod val="50000"/>
                  </a:schemeClr>
                </a:solidFill>
              </a:rPr>
              <a:t>Help you </a:t>
            </a:r>
            <a:r>
              <a:rPr lang="en-US" sz="2800" dirty="0" smtClean="0">
                <a:solidFill>
                  <a:schemeClr val="tx1">
                    <a:lumMod val="50000"/>
                  </a:schemeClr>
                </a:solidFill>
              </a:rPr>
              <a:t>understand strategies used in metagenomics experiment</a:t>
            </a:r>
            <a:endParaRPr lang="en-US" sz="2800" dirty="0">
              <a:solidFill>
                <a:schemeClr val="tx1">
                  <a:lumMod val="50000"/>
                </a:schemeClr>
              </a:solidFill>
            </a:endParaRPr>
          </a:p>
        </p:txBody>
      </p:sp>
      <p:sp>
        <p:nvSpPr>
          <p:cNvPr id="5" name="TextBox 4"/>
          <p:cNvSpPr txBox="1"/>
          <p:nvPr/>
        </p:nvSpPr>
        <p:spPr>
          <a:xfrm>
            <a:off x="4571999" y="2599952"/>
            <a:ext cx="4145281" cy="1384995"/>
          </a:xfrm>
          <a:prstGeom prst="rect">
            <a:avLst/>
          </a:prstGeom>
          <a:noFill/>
        </p:spPr>
        <p:txBody>
          <a:bodyPr wrap="square" rtlCol="0">
            <a:spAutoFit/>
          </a:bodyPr>
          <a:lstStyle/>
          <a:p>
            <a:r>
              <a:rPr lang="en-US" sz="2800" dirty="0" smtClean="0">
                <a:solidFill>
                  <a:schemeClr val="tx1">
                    <a:lumMod val="50000"/>
                  </a:schemeClr>
                </a:solidFill>
              </a:rPr>
              <a:t>Metagenome Taxonomy</a:t>
            </a:r>
            <a:endParaRPr lang="en-US" sz="2800" dirty="0" smtClean="0">
              <a:solidFill>
                <a:schemeClr val="tx1">
                  <a:lumMod val="50000"/>
                </a:schemeClr>
              </a:solidFill>
            </a:endParaRPr>
          </a:p>
          <a:p>
            <a:r>
              <a:rPr lang="en-US" sz="2800" dirty="0" smtClean="0">
                <a:solidFill>
                  <a:schemeClr val="tx1">
                    <a:lumMod val="50000"/>
                  </a:schemeClr>
                </a:solidFill>
              </a:rPr>
              <a:t>Metagenome Function</a:t>
            </a:r>
            <a:endParaRPr lang="en-US" sz="2800" dirty="0" smtClean="0">
              <a:solidFill>
                <a:schemeClr val="tx1">
                  <a:lumMod val="50000"/>
                </a:schemeClr>
              </a:solidFill>
            </a:endParaRPr>
          </a:p>
          <a:p>
            <a:r>
              <a:rPr lang="en-US" sz="2800" dirty="0" err="1" smtClean="0">
                <a:solidFill>
                  <a:schemeClr val="tx1">
                    <a:lumMod val="50000"/>
                  </a:schemeClr>
                </a:solidFill>
              </a:rPr>
              <a:t>Metatranscriptomes</a:t>
            </a:r>
            <a:endParaRPr lang="en-US" sz="2800" dirty="0" smtClean="0">
              <a:solidFill>
                <a:schemeClr val="tx1">
                  <a:lumMod val="50000"/>
                </a:schemeClr>
              </a:solidFill>
            </a:endParaRPr>
          </a:p>
        </p:txBody>
      </p:sp>
    </p:spTree>
    <p:extLst>
      <p:ext uri="{BB962C8B-B14F-4D97-AF65-F5344CB8AC3E}">
        <p14:creationId xmlns:p14="http://schemas.microsoft.com/office/powerpoint/2010/main" val="7146219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886" y="954107"/>
            <a:ext cx="8839200" cy="1143000"/>
          </a:xfrm>
        </p:spPr>
        <p:txBody>
          <a:bodyPr/>
          <a:lstStyle/>
          <a:p>
            <a:r>
              <a:rPr lang="en-US" sz="3600" b="0" dirty="0" smtClean="0">
                <a:solidFill>
                  <a:schemeClr val="tx1">
                    <a:lumMod val="50000"/>
                  </a:schemeClr>
                </a:solidFill>
                <a:latin typeface="+mn-lt"/>
              </a:rPr>
              <a:t>What do we mean by function?</a:t>
            </a:r>
            <a:endParaRPr lang="en-US" sz="3600" b="0" dirty="0">
              <a:solidFill>
                <a:schemeClr val="tx1">
                  <a:lumMod val="50000"/>
                </a:schemeClr>
              </a:solidFill>
              <a:latin typeface="+mn-lt"/>
            </a:endParaRPr>
          </a:p>
        </p:txBody>
      </p:sp>
      <p:sp>
        <p:nvSpPr>
          <p:cNvPr id="3" name="Content Placeholder 2"/>
          <p:cNvSpPr>
            <a:spLocks noGrp="1"/>
          </p:cNvSpPr>
          <p:nvPr>
            <p:ph idx="1"/>
          </p:nvPr>
        </p:nvSpPr>
        <p:spPr>
          <a:xfrm>
            <a:off x="137886" y="1879209"/>
            <a:ext cx="8839200" cy="4724400"/>
          </a:xfrm>
        </p:spPr>
        <p:txBody>
          <a:bodyPr/>
          <a:lstStyle/>
          <a:p>
            <a:r>
              <a:rPr lang="en-US" dirty="0" smtClean="0">
                <a:solidFill>
                  <a:schemeClr val="tx1">
                    <a:lumMod val="50000"/>
                  </a:schemeClr>
                </a:solidFill>
                <a:latin typeface="+mn-lt"/>
              </a:rPr>
              <a:t>General categories</a:t>
            </a:r>
          </a:p>
          <a:p>
            <a:pPr lvl="1"/>
            <a:r>
              <a:rPr lang="en-US" dirty="0" smtClean="0">
                <a:solidFill>
                  <a:schemeClr val="tx1">
                    <a:lumMod val="50000"/>
                  </a:schemeClr>
                </a:solidFill>
                <a:latin typeface="+mn-lt"/>
              </a:rPr>
              <a:t>Photosynthesis</a:t>
            </a:r>
          </a:p>
          <a:p>
            <a:pPr lvl="1"/>
            <a:r>
              <a:rPr lang="en-US" dirty="0" smtClean="0">
                <a:solidFill>
                  <a:schemeClr val="tx1">
                    <a:lumMod val="50000"/>
                  </a:schemeClr>
                </a:solidFill>
                <a:latin typeface="+mn-lt"/>
              </a:rPr>
              <a:t>Nitrogen metabolism</a:t>
            </a:r>
          </a:p>
          <a:p>
            <a:pPr lvl="1"/>
            <a:r>
              <a:rPr lang="en-US" dirty="0" smtClean="0">
                <a:solidFill>
                  <a:schemeClr val="tx1">
                    <a:lumMod val="50000"/>
                  </a:schemeClr>
                </a:solidFill>
                <a:latin typeface="+mn-lt"/>
              </a:rPr>
              <a:t>Glycolysis</a:t>
            </a:r>
            <a:br>
              <a:rPr lang="en-US" dirty="0" smtClean="0">
                <a:solidFill>
                  <a:schemeClr val="tx1">
                    <a:lumMod val="50000"/>
                  </a:schemeClr>
                </a:solidFill>
                <a:latin typeface="+mn-lt"/>
              </a:rPr>
            </a:br>
            <a:endParaRPr lang="en-US" dirty="0" smtClean="0">
              <a:solidFill>
                <a:schemeClr val="tx1">
                  <a:lumMod val="50000"/>
                </a:schemeClr>
              </a:solidFill>
              <a:latin typeface="+mn-lt"/>
            </a:endParaRPr>
          </a:p>
          <a:p>
            <a:r>
              <a:rPr lang="en-US" dirty="0" smtClean="0">
                <a:solidFill>
                  <a:schemeClr val="tx1">
                    <a:lumMod val="50000"/>
                  </a:schemeClr>
                </a:solidFill>
                <a:latin typeface="+mn-lt"/>
              </a:rPr>
              <a:t>Specific groups of </a:t>
            </a:r>
            <a:r>
              <a:rPr lang="en-US" dirty="0" err="1" smtClean="0">
                <a:solidFill>
                  <a:schemeClr val="tx1">
                    <a:lumMod val="50000"/>
                  </a:schemeClr>
                </a:solidFill>
                <a:latin typeface="+mn-lt"/>
              </a:rPr>
              <a:t>orthologs</a:t>
            </a:r>
            <a:endParaRPr lang="en-US" dirty="0" smtClean="0">
              <a:solidFill>
                <a:schemeClr val="tx1">
                  <a:lumMod val="50000"/>
                </a:schemeClr>
              </a:solidFill>
              <a:latin typeface="+mn-lt"/>
            </a:endParaRPr>
          </a:p>
          <a:p>
            <a:pPr lvl="1"/>
            <a:r>
              <a:rPr lang="en-US" dirty="0" smtClean="0">
                <a:solidFill>
                  <a:schemeClr val="tx1">
                    <a:lumMod val="50000"/>
                  </a:schemeClr>
                </a:solidFill>
                <a:latin typeface="+mn-lt"/>
              </a:rPr>
              <a:t>EC</a:t>
            </a:r>
            <a:r>
              <a:rPr lang="en-US" dirty="0" smtClean="0">
                <a:solidFill>
                  <a:schemeClr val="tx1">
                    <a:lumMod val="50000"/>
                  </a:schemeClr>
                </a:solidFill>
                <a:latin typeface="+mn-lt"/>
              </a:rPr>
              <a:t>: 1.1.1.1 (</a:t>
            </a:r>
            <a:r>
              <a:rPr lang="en-US" dirty="0" err="1" smtClean="0">
                <a:solidFill>
                  <a:schemeClr val="tx1">
                    <a:lumMod val="50000"/>
                  </a:schemeClr>
                </a:solidFill>
                <a:latin typeface="+mn-lt"/>
              </a:rPr>
              <a:t>alchohol</a:t>
            </a:r>
            <a:r>
              <a:rPr lang="en-US" dirty="0" smtClean="0">
                <a:solidFill>
                  <a:schemeClr val="tx1">
                    <a:lumMod val="50000"/>
                  </a:schemeClr>
                </a:solidFill>
                <a:latin typeface="+mn-lt"/>
              </a:rPr>
              <a:t> dehydrogenase)</a:t>
            </a:r>
          </a:p>
          <a:p>
            <a:pPr lvl="1"/>
            <a:r>
              <a:rPr lang="en-US" dirty="0" smtClean="0">
                <a:solidFill>
                  <a:schemeClr val="tx1">
                    <a:lumMod val="50000"/>
                  </a:schemeClr>
                </a:solidFill>
                <a:latin typeface="+mn-lt"/>
              </a:rPr>
              <a:t>K00929 (butyrate kinase)</a:t>
            </a:r>
            <a:endParaRPr lang="en-US" dirty="0">
              <a:solidFill>
                <a:schemeClr val="tx1">
                  <a:lumMod val="50000"/>
                </a:schemeClr>
              </a:solidFill>
              <a:latin typeface="+mn-lt"/>
            </a:endParaRPr>
          </a:p>
        </p:txBody>
      </p:sp>
      <p:sp>
        <p:nvSpPr>
          <p:cNvPr id="5" name="TextBox 4"/>
          <p:cNvSpPr txBox="1"/>
          <p:nvPr/>
        </p:nvSpPr>
        <p:spPr>
          <a:xfrm>
            <a:off x="0" y="0"/>
            <a:ext cx="9144000" cy="954107"/>
          </a:xfrm>
          <a:prstGeom prst="rect">
            <a:avLst/>
          </a:prstGeom>
          <a:solidFill>
            <a:schemeClr val="tx1">
              <a:lumMod val="50000"/>
              <a:alpha val="56000"/>
            </a:schemeClr>
          </a:solidFill>
        </p:spPr>
        <p:txBody>
          <a:bodyPr wrap="square" rtlCol="0">
            <a:spAutoFit/>
          </a:bodyPr>
          <a:lstStyle/>
          <a:p>
            <a:pPr algn="ctr"/>
            <a:r>
              <a:rPr lang="en-US" sz="3200" dirty="0" smtClean="0">
                <a:solidFill>
                  <a:schemeClr val="bg1"/>
                </a:solidFill>
                <a:latin typeface="+mj-lt"/>
              </a:rPr>
              <a:t>Metagenome Function</a:t>
            </a:r>
          </a:p>
          <a:p>
            <a:pPr algn="ctr"/>
            <a:r>
              <a:rPr lang="en-US" sz="2400" dirty="0" smtClean="0">
                <a:solidFill>
                  <a:schemeClr val="bg1"/>
                </a:solidFill>
                <a:latin typeface="+mj-lt"/>
              </a:rPr>
              <a:t>What are they doing?</a:t>
            </a:r>
          </a:p>
        </p:txBody>
      </p:sp>
    </p:spTree>
    <p:extLst>
      <p:ext uri="{BB962C8B-B14F-4D97-AF65-F5344CB8AC3E}">
        <p14:creationId xmlns:p14="http://schemas.microsoft.com/office/powerpoint/2010/main" val="18755492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72400"/>
            <a:ext cx="8839200" cy="4724400"/>
          </a:xfrm>
        </p:spPr>
        <p:txBody>
          <a:bodyPr/>
          <a:lstStyle/>
          <a:p>
            <a:r>
              <a:rPr lang="en-US" sz="2400" dirty="0" smtClean="0">
                <a:solidFill>
                  <a:schemeClr val="tx1">
                    <a:lumMod val="50000"/>
                  </a:schemeClr>
                </a:solidFill>
                <a:latin typeface="+mn-lt"/>
              </a:rPr>
              <a:t>Pros</a:t>
            </a:r>
          </a:p>
          <a:p>
            <a:pPr lvl="1"/>
            <a:r>
              <a:rPr lang="en-US" sz="2000" dirty="0" smtClean="0">
                <a:solidFill>
                  <a:schemeClr val="tx1">
                    <a:lumMod val="50000"/>
                  </a:schemeClr>
                </a:solidFill>
                <a:latin typeface="+mn-lt"/>
              </a:rPr>
              <a:t>Less computation time for annotation</a:t>
            </a:r>
          </a:p>
          <a:p>
            <a:pPr lvl="1"/>
            <a:r>
              <a:rPr lang="en-US" sz="2000" dirty="0" smtClean="0">
                <a:solidFill>
                  <a:schemeClr val="tx1">
                    <a:lumMod val="50000"/>
                  </a:schemeClr>
                </a:solidFill>
                <a:latin typeface="+mn-lt"/>
              </a:rPr>
              <a:t>Can allow annotation when reads are too short (&lt;100bp)</a:t>
            </a:r>
          </a:p>
          <a:p>
            <a:pPr lvl="1"/>
            <a:r>
              <a:rPr lang="en-US" sz="2000" dirty="0">
                <a:solidFill>
                  <a:schemeClr val="tx1">
                    <a:lumMod val="50000"/>
                  </a:schemeClr>
                </a:solidFill>
                <a:latin typeface="+mn-lt"/>
              </a:rPr>
              <a:t>Can sometimes </a:t>
            </a:r>
            <a:r>
              <a:rPr lang="en-US" sz="2000" dirty="0" smtClean="0">
                <a:solidFill>
                  <a:schemeClr val="tx1">
                    <a:lumMod val="50000"/>
                  </a:schemeClr>
                </a:solidFill>
                <a:latin typeface="+mn-lt"/>
              </a:rPr>
              <a:t>partially reconstruct genomes</a:t>
            </a:r>
          </a:p>
          <a:p>
            <a:r>
              <a:rPr lang="en-US" sz="2400" dirty="0" smtClean="0">
                <a:solidFill>
                  <a:schemeClr val="tx1">
                    <a:lumMod val="50000"/>
                  </a:schemeClr>
                </a:solidFill>
                <a:latin typeface="+mn-lt"/>
              </a:rPr>
              <a:t>Cons</a:t>
            </a:r>
            <a:endParaRPr lang="en-US" sz="2400" dirty="0">
              <a:solidFill>
                <a:schemeClr val="tx1">
                  <a:lumMod val="50000"/>
                </a:schemeClr>
              </a:solidFill>
              <a:latin typeface="+mn-lt"/>
            </a:endParaRPr>
          </a:p>
          <a:p>
            <a:pPr lvl="1"/>
            <a:r>
              <a:rPr lang="en-US" sz="2000" dirty="0">
                <a:solidFill>
                  <a:schemeClr val="tx1">
                    <a:lumMod val="50000"/>
                  </a:schemeClr>
                </a:solidFill>
                <a:latin typeface="+mn-lt"/>
              </a:rPr>
              <a:t>Reads are not all from the same genome so chimeras can be </a:t>
            </a:r>
            <a:r>
              <a:rPr lang="en-US" sz="2000" dirty="0" smtClean="0">
                <a:solidFill>
                  <a:schemeClr val="tx1">
                    <a:lumMod val="50000"/>
                  </a:schemeClr>
                </a:solidFill>
                <a:latin typeface="+mn-lt"/>
              </a:rPr>
              <a:t>formed</a:t>
            </a:r>
            <a:endParaRPr lang="en-US" sz="2000" dirty="0">
              <a:solidFill>
                <a:schemeClr val="tx1">
                  <a:lumMod val="50000"/>
                </a:schemeClr>
              </a:solidFill>
              <a:latin typeface="+mn-lt"/>
            </a:endParaRPr>
          </a:p>
          <a:p>
            <a:pPr lvl="1"/>
            <a:r>
              <a:rPr lang="en-US" sz="2000" dirty="0">
                <a:solidFill>
                  <a:schemeClr val="tx1">
                    <a:lumMod val="50000"/>
                  </a:schemeClr>
                </a:solidFill>
                <a:latin typeface="+mn-lt"/>
              </a:rPr>
              <a:t>Read depth is often not as deep as in genomics </a:t>
            </a:r>
            <a:r>
              <a:rPr lang="en-US" sz="2000" dirty="0" smtClean="0">
                <a:solidFill>
                  <a:schemeClr val="tx1">
                    <a:lumMod val="50000"/>
                  </a:schemeClr>
                </a:solidFill>
                <a:latin typeface="+mn-lt"/>
              </a:rPr>
              <a:t>which makes assembly fail</a:t>
            </a:r>
          </a:p>
          <a:p>
            <a:pPr lvl="1"/>
            <a:r>
              <a:rPr lang="en-US" sz="2000" dirty="0" smtClean="0">
                <a:solidFill>
                  <a:schemeClr val="tx1">
                    <a:lumMod val="50000"/>
                  </a:schemeClr>
                </a:solidFill>
                <a:latin typeface="+mn-lt"/>
              </a:rPr>
              <a:t>High organism diversity can cause assembly to fail (subsampling may help)</a:t>
            </a:r>
            <a:endParaRPr lang="en-US" sz="2000" dirty="0">
              <a:solidFill>
                <a:schemeClr val="tx1">
                  <a:lumMod val="50000"/>
                </a:schemeClr>
              </a:solidFill>
              <a:latin typeface="+mn-lt"/>
            </a:endParaRPr>
          </a:p>
          <a:p>
            <a:pPr lvl="1"/>
            <a:r>
              <a:rPr lang="en-US" sz="2000" dirty="0">
                <a:solidFill>
                  <a:schemeClr val="tx1">
                    <a:lumMod val="50000"/>
                  </a:schemeClr>
                </a:solidFill>
                <a:latin typeface="+mn-lt"/>
              </a:rPr>
              <a:t>If calculating abundance of genes then reads collapsed by assembly must be added back in post-</a:t>
            </a:r>
            <a:r>
              <a:rPr lang="en-US" sz="2000" dirty="0" smtClean="0">
                <a:solidFill>
                  <a:schemeClr val="tx1">
                    <a:lumMod val="50000"/>
                  </a:schemeClr>
                </a:solidFill>
                <a:latin typeface="+mn-lt"/>
              </a:rPr>
              <a:t>annotation (</a:t>
            </a:r>
            <a:r>
              <a:rPr lang="en-US" sz="2000" dirty="0" err="1" smtClean="0">
                <a:solidFill>
                  <a:schemeClr val="tx1">
                    <a:lumMod val="50000"/>
                  </a:schemeClr>
                </a:solidFill>
                <a:latin typeface="+mn-lt"/>
              </a:rPr>
              <a:t>MetAMOS</a:t>
            </a:r>
            <a:r>
              <a:rPr lang="en-US" sz="2000" dirty="0" smtClean="0">
                <a:solidFill>
                  <a:schemeClr val="tx1">
                    <a:lumMod val="50000"/>
                  </a:schemeClr>
                </a:solidFill>
                <a:latin typeface="+mn-lt"/>
              </a:rPr>
              <a:t> does a good job of this)</a:t>
            </a:r>
            <a:endParaRPr lang="en-US" sz="2000" dirty="0">
              <a:solidFill>
                <a:schemeClr val="tx1">
                  <a:lumMod val="50000"/>
                </a:schemeClr>
              </a:solidFill>
              <a:latin typeface="+mn-lt"/>
            </a:endParaRPr>
          </a:p>
          <a:p>
            <a:pPr lvl="1"/>
            <a:r>
              <a:rPr lang="en-US" sz="2000" dirty="0">
                <a:solidFill>
                  <a:schemeClr val="tx1">
                    <a:lumMod val="50000"/>
                  </a:schemeClr>
                </a:solidFill>
                <a:latin typeface="+mn-lt"/>
              </a:rPr>
              <a:t>Can bias results since some organisms/genes will assemble easier which will result in </a:t>
            </a:r>
            <a:r>
              <a:rPr lang="en-US" sz="2000" dirty="0" smtClean="0">
                <a:solidFill>
                  <a:schemeClr val="tx1">
                    <a:lumMod val="50000"/>
                  </a:schemeClr>
                </a:solidFill>
                <a:latin typeface="+mn-lt"/>
              </a:rPr>
              <a:t>those features being falsely over-represented</a:t>
            </a:r>
          </a:p>
        </p:txBody>
      </p:sp>
      <p:sp>
        <p:nvSpPr>
          <p:cNvPr id="4" name="Rectangle 3"/>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0"/>
            <a:ext cx="9144000" cy="584775"/>
          </a:xfrm>
          <a:prstGeom prst="rect">
            <a:avLst/>
          </a:prstGeom>
          <a:solidFill>
            <a:schemeClr val="tx1">
              <a:lumMod val="50000"/>
              <a:alpha val="56000"/>
            </a:schemeClr>
          </a:solidFill>
        </p:spPr>
        <p:txBody>
          <a:bodyPr wrap="square" rtlCol="0">
            <a:spAutoFit/>
          </a:bodyPr>
          <a:lstStyle/>
          <a:p>
            <a:pPr algn="ctr"/>
            <a:r>
              <a:rPr lang="en-US" sz="3200" dirty="0" err="1" smtClean="0">
                <a:solidFill>
                  <a:schemeClr val="bg1"/>
                </a:solidFill>
                <a:latin typeface="+mj-lt"/>
              </a:rPr>
              <a:t>Metagenomic</a:t>
            </a:r>
            <a:r>
              <a:rPr lang="en-US" sz="3200" dirty="0" smtClean="0">
                <a:solidFill>
                  <a:schemeClr val="bg1"/>
                </a:solidFill>
                <a:latin typeface="+mj-lt"/>
              </a:rPr>
              <a:t> Annotation tools</a:t>
            </a:r>
            <a:endParaRPr lang="en-US" sz="2400" dirty="0" smtClean="0">
              <a:solidFill>
                <a:schemeClr val="bg1"/>
              </a:solidFill>
              <a:latin typeface="+mj-lt"/>
            </a:endParaRPr>
          </a:p>
        </p:txBody>
      </p:sp>
    </p:spTree>
    <p:extLst>
      <p:ext uri="{BB962C8B-B14F-4D97-AF65-F5344CB8AC3E}">
        <p14:creationId xmlns:p14="http://schemas.microsoft.com/office/powerpoint/2010/main" val="10691223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solidFill>
                  <a:schemeClr val="tx1">
                    <a:lumMod val="50000"/>
                  </a:schemeClr>
                </a:solidFill>
                <a:latin typeface="+mn-lt"/>
              </a:rPr>
              <a:t>KEGG </a:t>
            </a:r>
            <a:r>
              <a:rPr lang="en-US" sz="2400" dirty="0" err="1" smtClean="0">
                <a:solidFill>
                  <a:schemeClr val="tx1">
                    <a:lumMod val="50000"/>
                  </a:schemeClr>
                </a:solidFill>
                <a:latin typeface="+mn-lt"/>
              </a:rPr>
              <a:t>Orthologs</a:t>
            </a:r>
            <a:r>
              <a:rPr lang="en-US" sz="2400" dirty="0" smtClean="0">
                <a:solidFill>
                  <a:schemeClr val="tx1">
                    <a:lumMod val="50000"/>
                  </a:schemeClr>
                </a:solidFill>
                <a:latin typeface="+mn-lt"/>
              </a:rPr>
              <a:t> (KOs</a:t>
            </a:r>
            <a:r>
              <a:rPr lang="en-US" sz="2400" dirty="0">
                <a:solidFill>
                  <a:schemeClr val="tx1">
                    <a:lumMod val="50000"/>
                  </a:schemeClr>
                </a:solidFill>
                <a:latin typeface="+mn-lt"/>
              </a:rPr>
              <a:t>) http://</a:t>
            </a:r>
            <a:r>
              <a:rPr lang="en-US" sz="2400" dirty="0" err="1">
                <a:solidFill>
                  <a:schemeClr val="tx1">
                    <a:lumMod val="50000"/>
                  </a:schemeClr>
                </a:solidFill>
                <a:latin typeface="+mn-lt"/>
              </a:rPr>
              <a:t>www.genome.jp</a:t>
            </a:r>
            <a:r>
              <a:rPr lang="en-US" sz="2400" dirty="0">
                <a:solidFill>
                  <a:schemeClr val="tx1">
                    <a:lumMod val="50000"/>
                  </a:schemeClr>
                </a:solidFill>
                <a:latin typeface="+mn-lt"/>
              </a:rPr>
              <a:t>/</a:t>
            </a:r>
            <a:r>
              <a:rPr lang="en-US" sz="2400" dirty="0" err="1">
                <a:solidFill>
                  <a:schemeClr val="tx1">
                    <a:lumMod val="50000"/>
                  </a:schemeClr>
                </a:solidFill>
                <a:latin typeface="+mn-lt"/>
              </a:rPr>
              <a:t>kegg</a:t>
            </a:r>
            <a:r>
              <a:rPr lang="en-US" sz="2400" dirty="0">
                <a:solidFill>
                  <a:schemeClr val="tx1">
                    <a:lumMod val="50000"/>
                  </a:schemeClr>
                </a:solidFill>
                <a:latin typeface="+mn-lt"/>
              </a:rPr>
              <a:t>/</a:t>
            </a:r>
            <a:r>
              <a:rPr lang="en-US" sz="2400" dirty="0" err="1">
                <a:solidFill>
                  <a:schemeClr val="tx1">
                    <a:lumMod val="50000"/>
                  </a:schemeClr>
                </a:solidFill>
                <a:latin typeface="+mn-lt"/>
              </a:rPr>
              <a:t>ko.html</a:t>
            </a:r>
            <a:endParaRPr lang="en-US" sz="2400" dirty="0" smtClean="0">
              <a:solidFill>
                <a:schemeClr val="tx1">
                  <a:lumMod val="50000"/>
                </a:schemeClr>
              </a:solidFill>
              <a:latin typeface="+mn-lt"/>
            </a:endParaRPr>
          </a:p>
          <a:p>
            <a:pPr lvl="1"/>
            <a:r>
              <a:rPr lang="en-US" sz="2000" dirty="0" smtClean="0">
                <a:solidFill>
                  <a:schemeClr val="tx1">
                    <a:lumMod val="50000"/>
                  </a:schemeClr>
                </a:solidFill>
                <a:latin typeface="+mn-lt"/>
              </a:rPr>
              <a:t>Most specific. Thought to be homologs and doing the same exact “function”</a:t>
            </a:r>
          </a:p>
          <a:p>
            <a:pPr lvl="1"/>
            <a:r>
              <a:rPr lang="en-US" sz="2000" dirty="0" smtClean="0">
                <a:solidFill>
                  <a:schemeClr val="tx1">
                    <a:lumMod val="50000"/>
                  </a:schemeClr>
                </a:solidFill>
                <a:latin typeface="+mn-lt"/>
              </a:rPr>
              <a:t>~12,000 KOs in the database</a:t>
            </a:r>
          </a:p>
          <a:p>
            <a:pPr lvl="1"/>
            <a:r>
              <a:rPr lang="en-US" sz="2000" dirty="0" smtClean="0">
                <a:solidFill>
                  <a:schemeClr val="tx1">
                    <a:lumMod val="50000"/>
                  </a:schemeClr>
                </a:solidFill>
                <a:latin typeface="+mn-lt"/>
              </a:rPr>
              <a:t>These can be linked into KEGG Modules and KEGG Pathways, </a:t>
            </a:r>
          </a:p>
          <a:p>
            <a:pPr lvl="1"/>
            <a:r>
              <a:rPr lang="en-US" sz="2000" dirty="0" smtClean="0">
                <a:solidFill>
                  <a:schemeClr val="tx1">
                    <a:lumMod val="50000"/>
                  </a:schemeClr>
                </a:solidFill>
                <a:latin typeface="+mn-lt"/>
              </a:rPr>
              <a:t>Identifiers: K01803, K00231, etc.</a:t>
            </a:r>
          </a:p>
          <a:p>
            <a:pPr lvl="1"/>
            <a:endParaRPr lang="en-US" sz="2000" dirty="0" smtClean="0"/>
          </a:p>
          <a:p>
            <a:pPr marL="457200" lvl="1" indent="0">
              <a:buNone/>
            </a:pPr>
            <a:endParaRPr lang="en-US" sz="2000" dirty="0" smtClean="0"/>
          </a:p>
        </p:txBody>
      </p:sp>
      <p:pic>
        <p:nvPicPr>
          <p:cNvPr id="4" name="Picture 3" descr="Screen Shot 2015-06-16 at 12.37.2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27984" y="3645024"/>
            <a:ext cx="4590044" cy="2664296"/>
          </a:xfrm>
          <a:prstGeom prst="rect">
            <a:avLst/>
          </a:prstGeom>
        </p:spPr>
      </p:pic>
      <p:sp>
        <p:nvSpPr>
          <p:cNvPr id="5" name="Rectangle 4"/>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0"/>
            <a:ext cx="9144000" cy="584775"/>
          </a:xfrm>
          <a:prstGeom prst="rect">
            <a:avLst/>
          </a:prstGeom>
          <a:solidFill>
            <a:schemeClr val="tx1">
              <a:lumMod val="50000"/>
              <a:alpha val="56000"/>
            </a:schemeClr>
          </a:solidFill>
        </p:spPr>
        <p:txBody>
          <a:bodyPr wrap="square" rtlCol="0">
            <a:spAutoFit/>
          </a:bodyPr>
          <a:lstStyle/>
          <a:p>
            <a:pPr algn="ctr"/>
            <a:r>
              <a:rPr lang="en-US" sz="3200" dirty="0" smtClean="0">
                <a:solidFill>
                  <a:schemeClr val="bg1"/>
                </a:solidFill>
                <a:latin typeface="+mj-lt"/>
              </a:rPr>
              <a:t>KEGG for </a:t>
            </a:r>
            <a:r>
              <a:rPr lang="en-US" sz="3200" smtClean="0">
                <a:solidFill>
                  <a:schemeClr val="bg1"/>
                </a:solidFill>
                <a:latin typeface="+mj-lt"/>
              </a:rPr>
              <a:t>functional annotation</a:t>
            </a:r>
            <a:endParaRPr lang="en-US" sz="2400" dirty="0" smtClean="0">
              <a:solidFill>
                <a:schemeClr val="bg1"/>
              </a:solidFill>
              <a:latin typeface="+mj-lt"/>
            </a:endParaRPr>
          </a:p>
        </p:txBody>
      </p:sp>
    </p:spTree>
    <p:extLst>
      <p:ext uri="{BB962C8B-B14F-4D97-AF65-F5344CB8AC3E}">
        <p14:creationId xmlns:p14="http://schemas.microsoft.com/office/powerpoint/2010/main" val="68267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600200"/>
            <a:ext cx="5355704" cy="4724400"/>
          </a:xfrm>
        </p:spPr>
        <p:txBody>
          <a:bodyPr/>
          <a:lstStyle/>
          <a:p>
            <a:r>
              <a:rPr lang="en-US" sz="2400" dirty="0" smtClean="0">
                <a:solidFill>
                  <a:schemeClr val="tx1">
                    <a:lumMod val="50000"/>
                  </a:schemeClr>
                </a:solidFill>
                <a:latin typeface="+mn-lt"/>
              </a:rPr>
              <a:t>KEGG Pathways</a:t>
            </a:r>
          </a:p>
          <a:p>
            <a:pPr lvl="1"/>
            <a:r>
              <a:rPr lang="en-US" sz="2000" dirty="0" smtClean="0">
                <a:solidFill>
                  <a:schemeClr val="tx1">
                    <a:lumMod val="50000"/>
                  </a:schemeClr>
                </a:solidFill>
                <a:latin typeface="+mn-lt"/>
              </a:rPr>
              <a:t>Groups KOs into large pathways (~230)</a:t>
            </a:r>
          </a:p>
          <a:p>
            <a:pPr lvl="1"/>
            <a:endParaRPr lang="en-US" sz="2000" dirty="0" smtClean="0">
              <a:solidFill>
                <a:schemeClr val="tx1">
                  <a:lumMod val="50000"/>
                </a:schemeClr>
              </a:solidFill>
              <a:latin typeface="+mn-lt"/>
            </a:endParaRPr>
          </a:p>
          <a:p>
            <a:pPr lvl="1"/>
            <a:r>
              <a:rPr lang="en-US" sz="2000" dirty="0" smtClean="0">
                <a:solidFill>
                  <a:schemeClr val="tx1">
                    <a:lumMod val="50000"/>
                  </a:schemeClr>
                </a:solidFill>
                <a:latin typeface="+mn-lt"/>
              </a:rPr>
              <a:t>Each pathway has a graphical map</a:t>
            </a:r>
          </a:p>
          <a:p>
            <a:pPr lvl="1"/>
            <a:endParaRPr lang="en-US" sz="2000" dirty="0" smtClean="0">
              <a:solidFill>
                <a:schemeClr val="tx1">
                  <a:lumMod val="50000"/>
                </a:schemeClr>
              </a:solidFill>
              <a:latin typeface="+mn-lt"/>
            </a:endParaRPr>
          </a:p>
          <a:p>
            <a:pPr lvl="1"/>
            <a:r>
              <a:rPr lang="en-US" sz="2000" dirty="0" smtClean="0">
                <a:solidFill>
                  <a:schemeClr val="tx1">
                    <a:lumMod val="50000"/>
                  </a:schemeClr>
                </a:solidFill>
                <a:latin typeface="+mn-lt"/>
              </a:rPr>
              <a:t>Individual KOs or Modules can be highlighted within these maps</a:t>
            </a:r>
          </a:p>
          <a:p>
            <a:pPr lvl="1"/>
            <a:endParaRPr lang="en-US" sz="2000" dirty="0" smtClean="0">
              <a:solidFill>
                <a:schemeClr val="tx1">
                  <a:lumMod val="50000"/>
                </a:schemeClr>
              </a:solidFill>
              <a:latin typeface="+mn-lt"/>
            </a:endParaRPr>
          </a:p>
          <a:p>
            <a:pPr lvl="1"/>
            <a:r>
              <a:rPr lang="en-US" sz="2000" dirty="0" smtClean="0">
                <a:solidFill>
                  <a:schemeClr val="tx1">
                    <a:lumMod val="50000"/>
                  </a:schemeClr>
                </a:solidFill>
                <a:latin typeface="+mn-lt"/>
              </a:rPr>
              <a:t>Pathways can be collapsed into very general functional terms (e.g. Amino Acid Metabolism, Carbohydrate Metabolism, etc</a:t>
            </a:r>
            <a:r>
              <a:rPr lang="en-US" sz="2000" dirty="0">
                <a:solidFill>
                  <a:schemeClr val="tx1">
                    <a:lumMod val="50000"/>
                  </a:schemeClr>
                </a:solidFill>
                <a:latin typeface="+mn-lt"/>
              </a:rPr>
              <a:t>.</a:t>
            </a:r>
            <a:r>
              <a:rPr lang="en-US" sz="2000" dirty="0" smtClean="0">
                <a:solidFill>
                  <a:schemeClr val="tx1">
                    <a:lumMod val="50000"/>
                  </a:schemeClr>
                </a:solidFill>
                <a:latin typeface="+mn-lt"/>
              </a:rPr>
              <a:t>)</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44376" y="1412776"/>
            <a:ext cx="3569601" cy="5085185"/>
          </a:xfrm>
          <a:prstGeom prst="rect">
            <a:avLst/>
          </a:prstGeom>
        </p:spPr>
      </p:pic>
      <p:sp>
        <p:nvSpPr>
          <p:cNvPr id="5" name="Rectangle 4"/>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0" y="0"/>
            <a:ext cx="9144000" cy="584775"/>
          </a:xfrm>
          <a:prstGeom prst="rect">
            <a:avLst/>
          </a:prstGeom>
          <a:solidFill>
            <a:schemeClr val="tx1">
              <a:lumMod val="50000"/>
              <a:alpha val="56000"/>
            </a:schemeClr>
          </a:solidFill>
        </p:spPr>
        <p:txBody>
          <a:bodyPr wrap="square" rtlCol="0">
            <a:spAutoFit/>
          </a:bodyPr>
          <a:lstStyle/>
          <a:p>
            <a:pPr algn="ctr"/>
            <a:r>
              <a:rPr lang="en-US" sz="3200" dirty="0" smtClean="0">
                <a:solidFill>
                  <a:schemeClr val="bg1"/>
                </a:solidFill>
                <a:latin typeface="+mj-lt"/>
              </a:rPr>
              <a:t>KEGG for </a:t>
            </a:r>
            <a:r>
              <a:rPr lang="en-US" sz="3200" smtClean="0">
                <a:solidFill>
                  <a:schemeClr val="bg1"/>
                </a:solidFill>
                <a:latin typeface="+mj-lt"/>
              </a:rPr>
              <a:t>functional annotation</a:t>
            </a:r>
            <a:endParaRPr lang="en-US" sz="2400" dirty="0" smtClean="0">
              <a:solidFill>
                <a:schemeClr val="bg1"/>
              </a:solidFill>
              <a:latin typeface="+mj-lt"/>
            </a:endParaRPr>
          </a:p>
        </p:txBody>
      </p:sp>
    </p:spTree>
    <p:extLst>
      <p:ext uri="{BB962C8B-B14F-4D97-AF65-F5344CB8AC3E}">
        <p14:creationId xmlns:p14="http://schemas.microsoft.com/office/powerpoint/2010/main" val="6009270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886" y="1072400"/>
            <a:ext cx="8839200" cy="4724400"/>
          </a:xfrm>
        </p:spPr>
        <p:txBody>
          <a:bodyPr>
            <a:normAutofit fontScale="92500" lnSpcReduction="20000"/>
          </a:bodyPr>
          <a:lstStyle/>
          <a:p>
            <a:r>
              <a:rPr lang="en-US" sz="2000" dirty="0" smtClean="0">
                <a:solidFill>
                  <a:schemeClr val="tx1">
                    <a:lumMod val="50000"/>
                  </a:schemeClr>
                </a:solidFill>
                <a:latin typeface="+mn-lt"/>
              </a:rPr>
              <a:t>Web-based</a:t>
            </a:r>
          </a:p>
          <a:p>
            <a:pPr lvl="1"/>
            <a:r>
              <a:rPr lang="en-US" sz="2000" dirty="0" smtClean="0">
                <a:solidFill>
                  <a:schemeClr val="tx1">
                    <a:lumMod val="50000"/>
                  </a:schemeClr>
                </a:solidFill>
                <a:latin typeface="+mn-lt"/>
              </a:rPr>
              <a:t>EBI </a:t>
            </a:r>
            <a:r>
              <a:rPr lang="en-US" sz="2000" dirty="0">
                <a:solidFill>
                  <a:schemeClr val="tx1">
                    <a:lumMod val="50000"/>
                  </a:schemeClr>
                </a:solidFill>
                <a:latin typeface="+mn-lt"/>
              </a:rPr>
              <a:t>Metagenomics </a:t>
            </a:r>
            <a:r>
              <a:rPr lang="en-US" sz="2000" dirty="0" smtClean="0">
                <a:solidFill>
                  <a:schemeClr val="tx1">
                    <a:lumMod val="50000"/>
                  </a:schemeClr>
                </a:solidFill>
                <a:latin typeface="+mn-lt"/>
              </a:rPr>
              <a:t>Server</a:t>
            </a:r>
          </a:p>
          <a:p>
            <a:pPr lvl="1"/>
            <a:r>
              <a:rPr lang="en-US" sz="2000" dirty="0" smtClean="0">
                <a:solidFill>
                  <a:schemeClr val="tx1">
                    <a:lumMod val="50000"/>
                  </a:schemeClr>
                </a:solidFill>
                <a:latin typeface="+mn-lt"/>
              </a:rPr>
              <a:t>MG-RAST</a:t>
            </a:r>
          </a:p>
          <a:p>
            <a:pPr lvl="1"/>
            <a:r>
              <a:rPr lang="en-US" sz="2000" dirty="0" smtClean="0">
                <a:solidFill>
                  <a:schemeClr val="tx1">
                    <a:lumMod val="50000"/>
                  </a:schemeClr>
                </a:solidFill>
                <a:latin typeface="+mn-lt"/>
              </a:rPr>
              <a:t>IMG/M</a:t>
            </a:r>
          </a:p>
          <a:p>
            <a:pPr lvl="1"/>
            <a:r>
              <a:rPr lang="en-US" sz="2000" dirty="0" smtClean="0">
                <a:solidFill>
                  <a:schemeClr val="tx1">
                    <a:lumMod val="50000"/>
                  </a:schemeClr>
                </a:solidFill>
                <a:latin typeface="+mn-lt"/>
              </a:rPr>
              <a:t>Koala </a:t>
            </a:r>
            <a:endParaRPr lang="en-US" sz="2000" dirty="0" smtClean="0">
              <a:solidFill>
                <a:schemeClr val="tx1">
                  <a:lumMod val="50000"/>
                </a:schemeClr>
              </a:solidFill>
              <a:latin typeface="+mn-lt"/>
            </a:endParaRPr>
          </a:p>
          <a:p>
            <a:r>
              <a:rPr lang="en-US" sz="2000" dirty="0" smtClean="0">
                <a:solidFill>
                  <a:schemeClr val="tx1">
                    <a:lumMod val="50000"/>
                  </a:schemeClr>
                </a:solidFill>
                <a:latin typeface="+mn-lt"/>
              </a:rPr>
              <a:t>GUI-Based</a:t>
            </a:r>
          </a:p>
          <a:p>
            <a:pPr lvl="1"/>
            <a:r>
              <a:rPr lang="en-US" sz="2000" dirty="0" smtClean="0">
                <a:solidFill>
                  <a:schemeClr val="tx1">
                    <a:lumMod val="50000"/>
                  </a:schemeClr>
                </a:solidFill>
                <a:latin typeface="+mn-lt"/>
              </a:rPr>
              <a:t>MEGAN</a:t>
            </a:r>
          </a:p>
          <a:p>
            <a:pPr lvl="2"/>
            <a:r>
              <a:rPr lang="en-US" sz="2000" dirty="0" smtClean="0">
                <a:solidFill>
                  <a:schemeClr val="tx1">
                    <a:lumMod val="50000"/>
                  </a:schemeClr>
                </a:solidFill>
                <a:latin typeface="+mn-lt"/>
              </a:rPr>
              <a:t>Allows connection between taxonomy and function</a:t>
            </a:r>
          </a:p>
          <a:p>
            <a:pPr lvl="1"/>
            <a:r>
              <a:rPr lang="en-US" sz="2000" dirty="0" err="1" smtClean="0">
                <a:solidFill>
                  <a:schemeClr val="tx1">
                    <a:lumMod val="50000"/>
                  </a:schemeClr>
                </a:solidFill>
                <a:latin typeface="+mn-lt"/>
              </a:rPr>
              <a:t>ClovR</a:t>
            </a:r>
            <a:r>
              <a:rPr lang="en-US" sz="2000" dirty="0" smtClean="0">
                <a:solidFill>
                  <a:schemeClr val="tx1">
                    <a:lumMod val="50000"/>
                  </a:schemeClr>
                </a:solidFill>
                <a:latin typeface="+mn-lt"/>
              </a:rPr>
              <a:t> </a:t>
            </a:r>
          </a:p>
          <a:p>
            <a:pPr lvl="2"/>
            <a:r>
              <a:rPr lang="en-US" sz="2000" dirty="0" smtClean="0">
                <a:solidFill>
                  <a:schemeClr val="tx1">
                    <a:lumMod val="50000"/>
                  </a:schemeClr>
                </a:solidFill>
                <a:latin typeface="+mn-lt"/>
              </a:rPr>
              <a:t>Virtual Machine </a:t>
            </a:r>
            <a:r>
              <a:rPr lang="en-US" sz="2000" dirty="0" smtClean="0">
                <a:solidFill>
                  <a:schemeClr val="tx1">
                    <a:lumMod val="50000"/>
                  </a:schemeClr>
                </a:solidFill>
                <a:latin typeface="+mn-lt"/>
              </a:rPr>
              <a:t>based - microbial</a:t>
            </a:r>
            <a:endParaRPr lang="en-US" sz="2000" dirty="0" smtClean="0">
              <a:solidFill>
                <a:schemeClr val="tx1">
                  <a:lumMod val="50000"/>
                </a:schemeClr>
              </a:solidFill>
              <a:latin typeface="+mn-lt"/>
            </a:endParaRPr>
          </a:p>
          <a:p>
            <a:r>
              <a:rPr lang="en-US" sz="2000" dirty="0" smtClean="0">
                <a:solidFill>
                  <a:schemeClr val="tx1">
                    <a:lumMod val="50000"/>
                  </a:schemeClr>
                </a:solidFill>
                <a:latin typeface="+mn-lt"/>
              </a:rPr>
              <a:t>Local-based</a:t>
            </a:r>
          </a:p>
          <a:p>
            <a:pPr lvl="1"/>
            <a:r>
              <a:rPr lang="en-US" sz="2200" dirty="0" err="1" smtClean="0">
                <a:solidFill>
                  <a:schemeClr val="tx1">
                    <a:lumMod val="50000"/>
                  </a:schemeClr>
                </a:solidFill>
                <a:latin typeface="+mn-lt"/>
              </a:rPr>
              <a:t>Prokka</a:t>
            </a:r>
            <a:endParaRPr lang="en-US" sz="2200" dirty="0" smtClean="0">
              <a:solidFill>
                <a:schemeClr val="tx1">
                  <a:lumMod val="50000"/>
                </a:schemeClr>
              </a:solidFill>
              <a:latin typeface="+mn-lt"/>
            </a:endParaRPr>
          </a:p>
          <a:p>
            <a:pPr lvl="1"/>
            <a:r>
              <a:rPr lang="en-US" sz="2000" dirty="0" err="1" smtClean="0">
                <a:solidFill>
                  <a:schemeClr val="tx1">
                    <a:lumMod val="50000"/>
                  </a:schemeClr>
                </a:solidFill>
                <a:latin typeface="+mn-lt"/>
              </a:rPr>
              <a:t>MetAMOS</a:t>
            </a:r>
            <a:endParaRPr lang="en-US" sz="2000" dirty="0">
              <a:solidFill>
                <a:schemeClr val="tx1">
                  <a:lumMod val="50000"/>
                </a:schemeClr>
              </a:solidFill>
              <a:latin typeface="+mn-lt"/>
            </a:endParaRPr>
          </a:p>
          <a:p>
            <a:pPr lvl="2"/>
            <a:r>
              <a:rPr lang="en-US" sz="2000" dirty="0" smtClean="0">
                <a:solidFill>
                  <a:schemeClr val="tx1">
                    <a:lumMod val="50000"/>
                  </a:schemeClr>
                </a:solidFill>
                <a:latin typeface="+mn-lt"/>
              </a:rPr>
              <a:t>Built in assembly, highly customizable, </a:t>
            </a:r>
          </a:p>
          <a:p>
            <a:pPr lvl="1"/>
            <a:r>
              <a:rPr lang="en-US" sz="2000" dirty="0" smtClean="0">
                <a:solidFill>
                  <a:schemeClr val="tx1">
                    <a:lumMod val="50000"/>
                  </a:schemeClr>
                </a:solidFill>
                <a:latin typeface="+mn-lt"/>
              </a:rPr>
              <a:t>DIY</a:t>
            </a:r>
          </a:p>
          <a:p>
            <a:pPr lvl="2"/>
            <a:r>
              <a:rPr lang="en-US" sz="2000" dirty="0" smtClean="0">
                <a:solidFill>
                  <a:schemeClr val="tx1">
                    <a:lumMod val="50000"/>
                  </a:schemeClr>
                </a:solidFill>
                <a:latin typeface="+mn-lt"/>
              </a:rPr>
              <a:t>Set up your own in-house custom computational </a:t>
            </a:r>
            <a:r>
              <a:rPr lang="en-US" sz="2000" dirty="0" smtClean="0">
                <a:solidFill>
                  <a:schemeClr val="tx1">
                    <a:lumMod val="50000"/>
                  </a:schemeClr>
                </a:solidFill>
                <a:latin typeface="+mn-lt"/>
              </a:rPr>
              <a:t>pipeline</a:t>
            </a:r>
            <a:endParaRPr lang="en-US" sz="2000" dirty="0" smtClean="0">
              <a:solidFill>
                <a:schemeClr val="tx1">
                  <a:lumMod val="50000"/>
                </a:schemeClr>
              </a:solidFill>
              <a:latin typeface="+mn-lt"/>
            </a:endParaRPr>
          </a:p>
          <a:p>
            <a:endParaRPr lang="en-US" sz="2000" dirty="0"/>
          </a:p>
        </p:txBody>
      </p:sp>
      <p:sp>
        <p:nvSpPr>
          <p:cNvPr id="4" name="Rectangle 3"/>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0"/>
            <a:ext cx="9144000" cy="584775"/>
          </a:xfrm>
          <a:prstGeom prst="rect">
            <a:avLst/>
          </a:prstGeom>
          <a:solidFill>
            <a:schemeClr val="tx1">
              <a:lumMod val="50000"/>
              <a:alpha val="56000"/>
            </a:schemeClr>
          </a:solidFill>
        </p:spPr>
        <p:txBody>
          <a:bodyPr wrap="square" rtlCol="0">
            <a:spAutoFit/>
          </a:bodyPr>
          <a:lstStyle/>
          <a:p>
            <a:pPr algn="ctr"/>
            <a:r>
              <a:rPr lang="en-US" sz="3200" dirty="0" err="1" smtClean="0">
                <a:solidFill>
                  <a:schemeClr val="bg1"/>
                </a:solidFill>
                <a:latin typeface="+mj-lt"/>
              </a:rPr>
              <a:t>Metagenomic</a:t>
            </a:r>
            <a:r>
              <a:rPr lang="en-US" sz="3200" dirty="0" smtClean="0">
                <a:solidFill>
                  <a:schemeClr val="bg1"/>
                </a:solidFill>
                <a:latin typeface="+mj-lt"/>
              </a:rPr>
              <a:t> Annotation tools</a:t>
            </a:r>
            <a:endParaRPr lang="en-US" sz="2400" dirty="0" smtClean="0">
              <a:solidFill>
                <a:schemeClr val="bg1"/>
              </a:solidFill>
              <a:latin typeface="+mj-lt"/>
            </a:endParaRPr>
          </a:p>
        </p:txBody>
      </p:sp>
    </p:spTree>
    <p:extLst>
      <p:ext uri="{BB962C8B-B14F-4D97-AF65-F5344CB8AC3E}">
        <p14:creationId xmlns:p14="http://schemas.microsoft.com/office/powerpoint/2010/main" val="1658753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Box 3"/>
          <p:cNvSpPr txBox="1">
            <a:spLocks noChangeArrowheads="1"/>
          </p:cNvSpPr>
          <p:nvPr/>
        </p:nvSpPr>
        <p:spPr bwMode="auto">
          <a:xfrm>
            <a:off x="865188" y="6667500"/>
            <a:ext cx="185737"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a:p>
        </p:txBody>
      </p:sp>
      <p:pic>
        <p:nvPicPr>
          <p:cNvPr id="13" name="Content Placeholder 5" descr="Figure5.jpg"/>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865188" y="3066804"/>
            <a:ext cx="2693761" cy="2713152"/>
          </a:xfrm>
        </p:spPr>
      </p:pic>
      <p:grpSp>
        <p:nvGrpSpPr>
          <p:cNvPr id="3" name="Group 2"/>
          <p:cNvGrpSpPr/>
          <p:nvPr/>
        </p:nvGrpSpPr>
        <p:grpSpPr>
          <a:xfrm>
            <a:off x="66855" y="3066804"/>
            <a:ext cx="1322059" cy="2373514"/>
            <a:chOff x="182464" y="2279622"/>
            <a:chExt cx="1322059" cy="2373514"/>
          </a:xfrm>
        </p:grpSpPr>
        <p:sp>
          <p:nvSpPr>
            <p:cNvPr id="2" name="Rectangle 1"/>
            <p:cNvSpPr/>
            <p:nvPr/>
          </p:nvSpPr>
          <p:spPr>
            <a:xfrm>
              <a:off x="326480" y="2279622"/>
              <a:ext cx="108012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p:cNvSpPr/>
            <p:nvPr/>
          </p:nvSpPr>
          <p:spPr>
            <a:xfrm>
              <a:off x="424403" y="4437112"/>
              <a:ext cx="108012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p:cNvSpPr/>
            <p:nvPr/>
          </p:nvSpPr>
          <p:spPr>
            <a:xfrm>
              <a:off x="182464" y="2960950"/>
              <a:ext cx="360040" cy="68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51051" y="2716136"/>
            <a:ext cx="3336607" cy="3253304"/>
          </a:xfrm>
          <a:prstGeom prst="rect">
            <a:avLst/>
          </a:prstGeom>
        </p:spPr>
      </p:pic>
      <p:sp>
        <p:nvSpPr>
          <p:cNvPr id="17" name="Rectangle 16"/>
          <p:cNvSpPr/>
          <p:nvPr/>
        </p:nvSpPr>
        <p:spPr>
          <a:xfrm>
            <a:off x="1951811" y="2392574"/>
            <a:ext cx="4457179" cy="637744"/>
          </a:xfrm>
          <a:prstGeom prst="rect">
            <a:avLst/>
          </a:prstGeom>
        </p:spPr>
        <p:txBody>
          <a:bodyPr wrap="square" lIns="82935" tIns="41468" rIns="82935" bIns="41468">
            <a:spAutoFit/>
          </a:bodyPr>
          <a:lstStyle/>
          <a:p>
            <a:pPr algn="ctr"/>
            <a:r>
              <a:rPr lang="en-US" sz="1800" dirty="0" smtClean="0">
                <a:latin typeface="Calibri" panose="020F0502020204030204" pitchFamily="34" charset="0"/>
              </a:rPr>
              <a:t>Genes involved in pathways associated with cell wall biogenesis</a:t>
            </a:r>
            <a:endParaRPr lang="en-CA" sz="1800" dirty="0">
              <a:latin typeface="Calibri" panose="020F0502020204030204" pitchFamily="34" charset="0"/>
            </a:endParaRPr>
          </a:p>
        </p:txBody>
      </p:sp>
      <p:sp>
        <p:nvSpPr>
          <p:cNvPr id="16" name="Rectangle 15"/>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0" y="17394"/>
            <a:ext cx="9144000" cy="861774"/>
          </a:xfrm>
          <a:prstGeom prst="rect">
            <a:avLst/>
          </a:prstGeom>
          <a:solidFill>
            <a:schemeClr val="tx1">
              <a:lumMod val="50000"/>
              <a:alpha val="56000"/>
            </a:schemeClr>
          </a:solidFill>
        </p:spPr>
        <p:txBody>
          <a:bodyPr wrap="square" rtlCol="0">
            <a:spAutoFit/>
          </a:bodyPr>
          <a:lstStyle/>
          <a:p>
            <a:pPr algn="ctr"/>
            <a:r>
              <a:rPr lang="en-US" sz="3200" dirty="0" err="1" smtClean="0">
                <a:solidFill>
                  <a:schemeClr val="bg1"/>
                </a:solidFill>
                <a:latin typeface="+mj-lt"/>
              </a:rPr>
              <a:t>Metatranscriptomics</a:t>
            </a:r>
            <a:r>
              <a:rPr lang="en-US" sz="3200" dirty="0" smtClean="0">
                <a:solidFill>
                  <a:schemeClr val="bg1"/>
                </a:solidFill>
                <a:latin typeface="+mj-lt"/>
              </a:rPr>
              <a:t> for community activity</a:t>
            </a:r>
          </a:p>
          <a:p>
            <a:pPr algn="ctr"/>
            <a:r>
              <a:rPr lang="en-US" dirty="0" smtClean="0">
                <a:solidFill>
                  <a:schemeClr val="bg1"/>
                </a:solidFill>
                <a:latin typeface="+mj-lt"/>
              </a:rPr>
              <a:t>Functional Quantification</a:t>
            </a:r>
          </a:p>
        </p:txBody>
      </p:sp>
      <p:sp>
        <p:nvSpPr>
          <p:cNvPr id="5" name="TextBox 4"/>
          <p:cNvSpPr txBox="1"/>
          <p:nvPr/>
        </p:nvSpPr>
        <p:spPr>
          <a:xfrm>
            <a:off x="544599" y="1301221"/>
            <a:ext cx="8261358" cy="984885"/>
          </a:xfrm>
          <a:prstGeom prst="rect">
            <a:avLst/>
          </a:prstGeom>
          <a:noFill/>
        </p:spPr>
        <p:txBody>
          <a:bodyPr wrap="square" rtlCol="0">
            <a:spAutoFit/>
          </a:bodyPr>
          <a:lstStyle/>
          <a:p>
            <a:r>
              <a:rPr lang="en-CA" sz="2000" dirty="0">
                <a:solidFill>
                  <a:schemeClr val="tx1">
                    <a:lumMod val="50000"/>
                  </a:schemeClr>
                </a:solidFill>
              </a:rPr>
              <a:t>Use RNA-</a:t>
            </a:r>
            <a:r>
              <a:rPr lang="en-CA" sz="2000" dirty="0" err="1">
                <a:solidFill>
                  <a:schemeClr val="tx1">
                    <a:lumMod val="50000"/>
                  </a:schemeClr>
                </a:solidFill>
              </a:rPr>
              <a:t>Seq</a:t>
            </a:r>
            <a:r>
              <a:rPr lang="en-CA" sz="2000" dirty="0">
                <a:solidFill>
                  <a:schemeClr val="tx1">
                    <a:lumMod val="50000"/>
                  </a:schemeClr>
                </a:solidFill>
              </a:rPr>
              <a:t> to determine which genes and pathways are being actively expressed within a community</a:t>
            </a:r>
            <a:endParaRPr lang="en-GB" sz="2000" dirty="0">
              <a:solidFill>
                <a:schemeClr val="tx1">
                  <a:lumMod val="50000"/>
                </a:schemeClr>
              </a:solidFill>
            </a:endParaRPr>
          </a:p>
          <a:p>
            <a:endParaRPr lang="en-US" dirty="0"/>
          </a:p>
        </p:txBody>
      </p:sp>
      <p:sp>
        <p:nvSpPr>
          <p:cNvPr id="19" name="Rectangle 18"/>
          <p:cNvSpPr/>
          <p:nvPr/>
        </p:nvSpPr>
        <p:spPr>
          <a:xfrm>
            <a:off x="5536013" y="6042412"/>
            <a:ext cx="1745954" cy="822410"/>
          </a:xfrm>
          <a:prstGeom prst="rect">
            <a:avLst/>
          </a:prstGeom>
        </p:spPr>
        <p:txBody>
          <a:bodyPr wrap="square" lIns="82935" tIns="41468" rIns="82935" bIns="41468">
            <a:spAutoFit/>
          </a:bodyPr>
          <a:lstStyle/>
          <a:p>
            <a:r>
              <a:rPr lang="en-US" sz="1600" dirty="0" smtClean="0">
                <a:latin typeface="Calibri" panose="020F0502020204030204" pitchFamily="34" charset="0"/>
              </a:rPr>
              <a:t>Relative abundance and contributing taxa</a:t>
            </a:r>
            <a:endParaRPr lang="en-CA" sz="1600" dirty="0">
              <a:latin typeface="Calibri" panose="020F0502020204030204" pitchFamily="34" charset="0"/>
            </a:endParaRPr>
          </a:p>
        </p:txBody>
      </p:sp>
      <p:sp>
        <p:nvSpPr>
          <p:cNvPr id="18" name="Rectangle 17"/>
          <p:cNvSpPr/>
          <p:nvPr/>
        </p:nvSpPr>
        <p:spPr>
          <a:xfrm>
            <a:off x="1104003" y="6110551"/>
            <a:ext cx="1584175" cy="822410"/>
          </a:xfrm>
          <a:prstGeom prst="rect">
            <a:avLst/>
          </a:prstGeom>
        </p:spPr>
        <p:txBody>
          <a:bodyPr wrap="square" lIns="82935" tIns="41468" rIns="82935" bIns="41468">
            <a:spAutoFit/>
          </a:bodyPr>
          <a:lstStyle/>
          <a:p>
            <a:r>
              <a:rPr lang="en-US" sz="1600" dirty="0" smtClean="0">
                <a:latin typeface="Calibri" panose="020F0502020204030204" pitchFamily="34" charset="0"/>
              </a:rPr>
              <a:t>Relative </a:t>
            </a:r>
            <a:r>
              <a:rPr lang="en-US" sz="1600" dirty="0" smtClean="0">
                <a:latin typeface="Calibri" panose="020F0502020204030204" pitchFamily="34" charset="0"/>
              </a:rPr>
              <a:t>abundance of transcripts</a:t>
            </a:r>
            <a:endParaRPr lang="en-CA" sz="1600" dirty="0">
              <a:latin typeface="Calibri" panose="020F0502020204030204" pitchFamily="34" charset="0"/>
            </a:endParaRPr>
          </a:p>
        </p:txBody>
      </p:sp>
    </p:spTree>
    <p:extLst>
      <p:ext uri="{BB962C8B-B14F-4D97-AF65-F5344CB8AC3E}">
        <p14:creationId xmlns:p14="http://schemas.microsoft.com/office/powerpoint/2010/main" val="11140441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ine 3"/>
          <p:cNvSpPr>
            <a:spLocks noChangeShapeType="1"/>
          </p:cNvSpPr>
          <p:nvPr/>
        </p:nvSpPr>
        <p:spPr bwMode="auto">
          <a:xfrm>
            <a:off x="1618965" y="1949896"/>
            <a:ext cx="277920" cy="5761"/>
          </a:xfrm>
          <a:prstGeom prst="line">
            <a:avLst/>
          </a:prstGeom>
          <a:noFill/>
          <a:ln w="36000" cap="flat" cmpd="sng" algn="ctr">
            <a:solidFill>
              <a:srgbClr val="FF3333"/>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9" name="Line 4"/>
          <p:cNvSpPr>
            <a:spLocks noChangeShapeType="1"/>
          </p:cNvSpPr>
          <p:nvPr/>
        </p:nvSpPr>
        <p:spPr bwMode="auto">
          <a:xfrm>
            <a:off x="1890856" y="2048880"/>
            <a:ext cx="277920" cy="5761"/>
          </a:xfrm>
          <a:prstGeom prst="line">
            <a:avLst/>
          </a:prstGeom>
          <a:noFill/>
          <a:ln w="36000" cap="flat" cmpd="sng" algn="ctr">
            <a:solidFill>
              <a:srgbClr val="92D050"/>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10" name="Line 5"/>
          <p:cNvSpPr>
            <a:spLocks noChangeShapeType="1"/>
          </p:cNvSpPr>
          <p:nvPr/>
        </p:nvSpPr>
        <p:spPr bwMode="auto">
          <a:xfrm>
            <a:off x="1883086" y="1783639"/>
            <a:ext cx="277920" cy="5761"/>
          </a:xfrm>
          <a:prstGeom prst="line">
            <a:avLst/>
          </a:prstGeom>
          <a:noFill/>
          <a:ln w="36000" cap="flat" cmpd="sng" algn="ctr">
            <a:solidFill>
              <a:srgbClr val="FF3333"/>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11" name="Line 8"/>
          <p:cNvSpPr>
            <a:spLocks noChangeShapeType="1"/>
          </p:cNvSpPr>
          <p:nvPr/>
        </p:nvSpPr>
        <p:spPr bwMode="auto">
          <a:xfrm>
            <a:off x="1612936" y="1671609"/>
            <a:ext cx="277920" cy="5761"/>
          </a:xfrm>
          <a:prstGeom prst="line">
            <a:avLst/>
          </a:prstGeom>
          <a:noFill/>
          <a:ln w="36000" cap="flat" cmpd="sng" algn="ctr">
            <a:solidFill>
              <a:srgbClr val="92D050"/>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12" name="Line 20"/>
          <p:cNvSpPr>
            <a:spLocks noChangeShapeType="1"/>
          </p:cNvSpPr>
          <p:nvPr/>
        </p:nvSpPr>
        <p:spPr bwMode="auto">
          <a:xfrm>
            <a:off x="2733256" y="1682731"/>
            <a:ext cx="277920" cy="5761"/>
          </a:xfrm>
          <a:prstGeom prst="line">
            <a:avLst/>
          </a:prstGeom>
          <a:noFill/>
          <a:ln w="36000" cap="flat" cmpd="sng" algn="ctr">
            <a:solidFill>
              <a:srgbClr val="92D050"/>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13" name="Line 21"/>
          <p:cNvSpPr>
            <a:spLocks noChangeShapeType="1"/>
          </p:cNvSpPr>
          <p:nvPr/>
        </p:nvSpPr>
        <p:spPr bwMode="auto">
          <a:xfrm>
            <a:off x="1244296" y="1564636"/>
            <a:ext cx="277920" cy="5761"/>
          </a:xfrm>
          <a:prstGeom prst="line">
            <a:avLst/>
          </a:prstGeom>
          <a:noFill/>
          <a:ln w="36000" cap="flat" cmpd="sng" algn="ctr">
            <a:solidFill>
              <a:srgbClr val="FF3333"/>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14" name="Line 22"/>
          <p:cNvSpPr>
            <a:spLocks noChangeShapeType="1"/>
          </p:cNvSpPr>
          <p:nvPr/>
        </p:nvSpPr>
        <p:spPr bwMode="auto">
          <a:xfrm>
            <a:off x="1179497" y="1728814"/>
            <a:ext cx="277920" cy="5761"/>
          </a:xfrm>
          <a:prstGeom prst="line">
            <a:avLst/>
          </a:prstGeom>
          <a:noFill/>
          <a:ln w="36000" cap="flat" cmpd="sng" algn="ctr">
            <a:solidFill>
              <a:srgbClr val="92D050"/>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15" name="Line 23"/>
          <p:cNvSpPr>
            <a:spLocks noChangeShapeType="1"/>
          </p:cNvSpPr>
          <p:nvPr/>
        </p:nvSpPr>
        <p:spPr bwMode="auto">
          <a:xfrm>
            <a:off x="1277417" y="1859870"/>
            <a:ext cx="277920" cy="5761"/>
          </a:xfrm>
          <a:prstGeom prst="line">
            <a:avLst/>
          </a:prstGeom>
          <a:noFill/>
          <a:ln w="36000" cap="flat" cmpd="sng" algn="ctr">
            <a:solidFill>
              <a:srgbClr val="FF3333"/>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16" name="Line 24"/>
          <p:cNvSpPr>
            <a:spLocks noChangeShapeType="1"/>
          </p:cNvSpPr>
          <p:nvPr/>
        </p:nvSpPr>
        <p:spPr bwMode="auto">
          <a:xfrm>
            <a:off x="1212616" y="1990921"/>
            <a:ext cx="277920" cy="5761"/>
          </a:xfrm>
          <a:prstGeom prst="line">
            <a:avLst/>
          </a:prstGeom>
          <a:noFill/>
          <a:ln w="36000" cap="flat" cmpd="sng" algn="ctr">
            <a:solidFill>
              <a:srgbClr val="92D050"/>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17" name="Line 25"/>
          <p:cNvSpPr>
            <a:spLocks noChangeShapeType="1"/>
          </p:cNvSpPr>
          <p:nvPr/>
        </p:nvSpPr>
        <p:spPr bwMode="auto">
          <a:xfrm>
            <a:off x="2461097" y="1770577"/>
            <a:ext cx="277920" cy="5761"/>
          </a:xfrm>
          <a:prstGeom prst="line">
            <a:avLst/>
          </a:prstGeom>
          <a:noFill/>
          <a:ln w="36000" cap="flat" cmpd="sng" algn="ctr">
            <a:solidFill>
              <a:srgbClr val="FF3333"/>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18" name="Line 26"/>
          <p:cNvSpPr>
            <a:spLocks noChangeShapeType="1"/>
          </p:cNvSpPr>
          <p:nvPr/>
        </p:nvSpPr>
        <p:spPr bwMode="auto">
          <a:xfrm>
            <a:off x="1715812" y="1549263"/>
            <a:ext cx="277920" cy="5761"/>
          </a:xfrm>
          <a:prstGeom prst="line">
            <a:avLst/>
          </a:prstGeom>
          <a:noFill/>
          <a:ln w="36000" cap="flat" cmpd="sng" algn="ctr">
            <a:solidFill>
              <a:srgbClr val="FF3333"/>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19" name="Line 27"/>
          <p:cNvSpPr>
            <a:spLocks noChangeShapeType="1"/>
          </p:cNvSpPr>
          <p:nvPr/>
        </p:nvSpPr>
        <p:spPr bwMode="auto">
          <a:xfrm>
            <a:off x="1484777" y="1800821"/>
            <a:ext cx="277920" cy="5761"/>
          </a:xfrm>
          <a:prstGeom prst="line">
            <a:avLst/>
          </a:prstGeom>
          <a:noFill/>
          <a:ln w="36000" cap="flat" cmpd="sng" algn="ctr">
            <a:solidFill>
              <a:srgbClr val="92D050"/>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20" name="Line 28"/>
          <p:cNvSpPr>
            <a:spLocks noChangeShapeType="1"/>
          </p:cNvSpPr>
          <p:nvPr/>
        </p:nvSpPr>
        <p:spPr bwMode="auto">
          <a:xfrm>
            <a:off x="2263816" y="1682731"/>
            <a:ext cx="277920" cy="5761"/>
          </a:xfrm>
          <a:prstGeom prst="line">
            <a:avLst/>
          </a:prstGeom>
          <a:noFill/>
          <a:ln w="36000" cap="flat" cmpd="sng" algn="ctr">
            <a:solidFill>
              <a:srgbClr val="FF3333"/>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21" name="Line 29"/>
          <p:cNvSpPr>
            <a:spLocks noChangeShapeType="1"/>
          </p:cNvSpPr>
          <p:nvPr/>
        </p:nvSpPr>
        <p:spPr bwMode="auto">
          <a:xfrm>
            <a:off x="2127017" y="1566081"/>
            <a:ext cx="277920" cy="5761"/>
          </a:xfrm>
          <a:prstGeom prst="line">
            <a:avLst/>
          </a:prstGeom>
          <a:noFill/>
          <a:ln w="36000" cap="flat" cmpd="sng" algn="ctr">
            <a:solidFill>
              <a:srgbClr val="92D050"/>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22" name="Line 30"/>
          <p:cNvSpPr>
            <a:spLocks noChangeShapeType="1"/>
          </p:cNvSpPr>
          <p:nvPr/>
        </p:nvSpPr>
        <p:spPr bwMode="auto">
          <a:xfrm flipV="1">
            <a:off x="2618056" y="1916033"/>
            <a:ext cx="299520" cy="4320"/>
          </a:xfrm>
          <a:prstGeom prst="line">
            <a:avLst/>
          </a:prstGeom>
          <a:noFill/>
          <a:ln w="36000" cap="flat" cmpd="sng" algn="ctr">
            <a:solidFill>
              <a:srgbClr val="92D050"/>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23" name="Line 31"/>
          <p:cNvSpPr>
            <a:spLocks noChangeShapeType="1"/>
          </p:cNvSpPr>
          <p:nvPr/>
        </p:nvSpPr>
        <p:spPr bwMode="auto">
          <a:xfrm>
            <a:off x="2160136" y="1859870"/>
            <a:ext cx="277920" cy="5761"/>
          </a:xfrm>
          <a:prstGeom prst="line">
            <a:avLst/>
          </a:prstGeom>
          <a:noFill/>
          <a:ln w="36000" cap="flat" cmpd="sng" algn="ctr">
            <a:solidFill>
              <a:srgbClr val="92D050"/>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24" name="Line 32"/>
          <p:cNvSpPr>
            <a:spLocks noChangeShapeType="1"/>
          </p:cNvSpPr>
          <p:nvPr/>
        </p:nvSpPr>
        <p:spPr bwMode="auto">
          <a:xfrm>
            <a:off x="2255176" y="1976520"/>
            <a:ext cx="277920" cy="5761"/>
          </a:xfrm>
          <a:prstGeom prst="line">
            <a:avLst/>
          </a:prstGeom>
          <a:noFill/>
          <a:ln w="36000" cap="flat" cmpd="sng" algn="ctr">
            <a:solidFill>
              <a:srgbClr val="FF3333"/>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25" name="Line 33"/>
          <p:cNvSpPr>
            <a:spLocks noChangeShapeType="1"/>
          </p:cNvSpPr>
          <p:nvPr/>
        </p:nvSpPr>
        <p:spPr bwMode="auto">
          <a:xfrm>
            <a:off x="2946376" y="2035565"/>
            <a:ext cx="277920" cy="5761"/>
          </a:xfrm>
          <a:prstGeom prst="line">
            <a:avLst/>
          </a:prstGeom>
          <a:noFill/>
          <a:ln w="36000" cap="flat" cmpd="sng" algn="ctr">
            <a:solidFill>
              <a:srgbClr val="FF3333"/>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26" name="Line 34"/>
          <p:cNvSpPr>
            <a:spLocks noChangeShapeType="1"/>
          </p:cNvSpPr>
          <p:nvPr/>
        </p:nvSpPr>
        <p:spPr bwMode="auto">
          <a:xfrm>
            <a:off x="2975176" y="1566081"/>
            <a:ext cx="277920" cy="5761"/>
          </a:xfrm>
          <a:prstGeom prst="line">
            <a:avLst/>
          </a:prstGeom>
          <a:noFill/>
          <a:ln w="36000" cap="flat" cmpd="sng" algn="ctr">
            <a:solidFill>
              <a:srgbClr val="92D050"/>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sp>
        <p:nvSpPr>
          <p:cNvPr id="27" name="Line 35"/>
          <p:cNvSpPr>
            <a:spLocks noChangeShapeType="1"/>
          </p:cNvSpPr>
          <p:nvPr/>
        </p:nvSpPr>
        <p:spPr bwMode="auto">
          <a:xfrm>
            <a:off x="3008297" y="1861307"/>
            <a:ext cx="277920" cy="5761"/>
          </a:xfrm>
          <a:prstGeom prst="line">
            <a:avLst/>
          </a:prstGeom>
          <a:noFill/>
          <a:ln w="36000" cap="flat" cmpd="sng" algn="ctr">
            <a:solidFill>
              <a:srgbClr val="FF3333"/>
            </a:solidFill>
            <a:prstDash val="solid"/>
            <a:round/>
            <a:headEnd type="none" w="med" len="med"/>
            <a:tailEnd type="none" w="med" len="med"/>
          </a:ln>
          <a:effectLst/>
        </p:spPr>
        <p:txBody>
          <a:bodyPr vert="horz" wrap="square" lIns="82840" tIns="41421" rIns="82840" bIns="41421" anchor="t" compatLnSpc="1"/>
          <a:lstStyle/>
          <a:p>
            <a:endParaRPr lang="en-US">
              <a:latin typeface="+mj-lt"/>
            </a:endParaRPr>
          </a:p>
        </p:txBody>
      </p:sp>
      <p:grpSp>
        <p:nvGrpSpPr>
          <p:cNvPr id="28" name="Group 53"/>
          <p:cNvGrpSpPr/>
          <p:nvPr/>
        </p:nvGrpSpPr>
        <p:grpSpPr>
          <a:xfrm>
            <a:off x="4505933" y="1693247"/>
            <a:ext cx="1540097" cy="172082"/>
            <a:chOff x="4291493" y="4022634"/>
            <a:chExt cx="1697850" cy="189688"/>
          </a:xfrm>
        </p:grpSpPr>
        <p:sp>
          <p:nvSpPr>
            <p:cNvPr id="29" name="Line 3"/>
            <p:cNvSpPr>
              <a:spLocks noChangeShapeType="1"/>
            </p:cNvSpPr>
            <p:nvPr/>
          </p:nvSpPr>
          <p:spPr bwMode="auto">
            <a:xfrm>
              <a:off x="4291493" y="4096435"/>
              <a:ext cx="306388" cy="6350"/>
            </a:xfrm>
            <a:prstGeom prst="line">
              <a:avLst/>
            </a:prstGeom>
            <a:noFill/>
            <a:ln w="36000" cap="flat" cmpd="sng" algn="ctr">
              <a:solidFill>
                <a:srgbClr val="92D050"/>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30" name="Line 5"/>
            <p:cNvSpPr>
              <a:spLocks noChangeShapeType="1"/>
            </p:cNvSpPr>
            <p:nvPr/>
          </p:nvSpPr>
          <p:spPr bwMode="auto">
            <a:xfrm>
              <a:off x="5220623" y="4125821"/>
              <a:ext cx="306387" cy="6350"/>
            </a:xfrm>
            <a:prstGeom prst="line">
              <a:avLst/>
            </a:prstGeom>
            <a:noFill/>
            <a:ln w="36000" cap="flat" cmpd="sng" algn="ctr">
              <a:solidFill>
                <a:srgbClr val="92D050"/>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31" name="Line 8"/>
            <p:cNvSpPr>
              <a:spLocks noChangeShapeType="1"/>
            </p:cNvSpPr>
            <p:nvPr/>
          </p:nvSpPr>
          <p:spPr bwMode="auto">
            <a:xfrm>
              <a:off x="4944066" y="4034227"/>
              <a:ext cx="306388" cy="6350"/>
            </a:xfrm>
            <a:prstGeom prst="line">
              <a:avLst/>
            </a:prstGeom>
            <a:noFill/>
            <a:ln w="36000" cap="flat" cmpd="sng" algn="ctr">
              <a:solidFill>
                <a:srgbClr val="92D050"/>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32" name="Line 21"/>
            <p:cNvSpPr>
              <a:spLocks noChangeShapeType="1"/>
            </p:cNvSpPr>
            <p:nvPr/>
          </p:nvSpPr>
          <p:spPr bwMode="auto">
            <a:xfrm>
              <a:off x="4558931" y="4022634"/>
              <a:ext cx="306388" cy="6350"/>
            </a:xfrm>
            <a:prstGeom prst="line">
              <a:avLst/>
            </a:prstGeom>
            <a:noFill/>
            <a:ln w="36000" cap="flat" cmpd="sng" algn="ctr">
              <a:solidFill>
                <a:srgbClr val="92D050"/>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33" name="Line 22"/>
            <p:cNvSpPr>
              <a:spLocks noChangeShapeType="1"/>
            </p:cNvSpPr>
            <p:nvPr/>
          </p:nvSpPr>
          <p:spPr bwMode="auto">
            <a:xfrm>
              <a:off x="4434331" y="4182344"/>
              <a:ext cx="306387" cy="6350"/>
            </a:xfrm>
            <a:prstGeom prst="line">
              <a:avLst/>
            </a:prstGeom>
            <a:noFill/>
            <a:ln w="36000" cap="flat" cmpd="sng" algn="ctr">
              <a:solidFill>
                <a:srgbClr val="92D050"/>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34" name="Line 23"/>
            <p:cNvSpPr>
              <a:spLocks noChangeShapeType="1"/>
            </p:cNvSpPr>
            <p:nvPr/>
          </p:nvSpPr>
          <p:spPr bwMode="auto">
            <a:xfrm>
              <a:off x="5350356" y="4199216"/>
              <a:ext cx="306387" cy="6350"/>
            </a:xfrm>
            <a:prstGeom prst="line">
              <a:avLst/>
            </a:prstGeom>
            <a:noFill/>
            <a:ln w="36000" cap="flat" cmpd="sng" algn="ctr">
              <a:solidFill>
                <a:srgbClr val="92D050"/>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35" name="Line 24"/>
            <p:cNvSpPr>
              <a:spLocks noChangeShapeType="1"/>
            </p:cNvSpPr>
            <p:nvPr/>
          </p:nvSpPr>
          <p:spPr bwMode="auto">
            <a:xfrm>
              <a:off x="5682955" y="4131027"/>
              <a:ext cx="306388" cy="6350"/>
            </a:xfrm>
            <a:prstGeom prst="line">
              <a:avLst/>
            </a:prstGeom>
            <a:noFill/>
            <a:ln w="36000" cap="flat" cmpd="sng" algn="ctr">
              <a:solidFill>
                <a:srgbClr val="92D050"/>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36" name="Line 26"/>
            <p:cNvSpPr>
              <a:spLocks noChangeShapeType="1"/>
            </p:cNvSpPr>
            <p:nvPr/>
          </p:nvSpPr>
          <p:spPr bwMode="auto">
            <a:xfrm>
              <a:off x="4717238" y="4122647"/>
              <a:ext cx="306388" cy="6350"/>
            </a:xfrm>
            <a:prstGeom prst="line">
              <a:avLst/>
            </a:prstGeom>
            <a:noFill/>
            <a:ln w="36000" cap="flat" cmpd="sng" algn="ctr">
              <a:solidFill>
                <a:srgbClr val="92D050"/>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37" name="Line 27"/>
            <p:cNvSpPr>
              <a:spLocks noChangeShapeType="1"/>
            </p:cNvSpPr>
            <p:nvPr/>
          </p:nvSpPr>
          <p:spPr bwMode="auto">
            <a:xfrm>
              <a:off x="5483263" y="4038435"/>
              <a:ext cx="306387" cy="6350"/>
            </a:xfrm>
            <a:prstGeom prst="line">
              <a:avLst/>
            </a:prstGeom>
            <a:noFill/>
            <a:ln w="36000" cap="flat" cmpd="sng" algn="ctr">
              <a:solidFill>
                <a:srgbClr val="92D050"/>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38" name="Line 28"/>
            <p:cNvSpPr>
              <a:spLocks noChangeShapeType="1"/>
            </p:cNvSpPr>
            <p:nvPr/>
          </p:nvSpPr>
          <p:spPr bwMode="auto">
            <a:xfrm>
              <a:off x="4917337" y="4205972"/>
              <a:ext cx="306388" cy="6350"/>
            </a:xfrm>
            <a:prstGeom prst="line">
              <a:avLst/>
            </a:prstGeom>
            <a:noFill/>
            <a:ln w="36000" cap="flat" cmpd="sng" algn="ctr">
              <a:solidFill>
                <a:srgbClr val="92D050"/>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grpSp>
      <p:grpSp>
        <p:nvGrpSpPr>
          <p:cNvPr id="39" name="Group 54"/>
          <p:cNvGrpSpPr/>
          <p:nvPr/>
        </p:nvGrpSpPr>
        <p:grpSpPr>
          <a:xfrm>
            <a:off x="6681669" y="1676299"/>
            <a:ext cx="1498571" cy="190066"/>
            <a:chOff x="6647564" y="3461691"/>
            <a:chExt cx="1652071" cy="209513"/>
          </a:xfrm>
        </p:grpSpPr>
        <p:sp>
          <p:nvSpPr>
            <p:cNvPr id="40" name="Line 4"/>
            <p:cNvSpPr>
              <a:spLocks noChangeShapeType="1"/>
            </p:cNvSpPr>
            <p:nvPr/>
          </p:nvSpPr>
          <p:spPr bwMode="auto">
            <a:xfrm>
              <a:off x="7993247" y="3560411"/>
              <a:ext cx="306388" cy="6350"/>
            </a:xfrm>
            <a:prstGeom prst="line">
              <a:avLst/>
            </a:prstGeom>
            <a:noFill/>
            <a:ln w="36000" cap="flat" cmpd="sng" algn="ctr">
              <a:solidFill>
                <a:srgbClr val="FF3333"/>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41" name="Line 20"/>
            <p:cNvSpPr>
              <a:spLocks noChangeShapeType="1"/>
            </p:cNvSpPr>
            <p:nvPr/>
          </p:nvSpPr>
          <p:spPr bwMode="auto">
            <a:xfrm>
              <a:off x="7327456" y="3461691"/>
              <a:ext cx="306388" cy="6350"/>
            </a:xfrm>
            <a:prstGeom prst="line">
              <a:avLst/>
            </a:prstGeom>
            <a:noFill/>
            <a:ln w="36000" cap="flat" cmpd="sng" algn="ctr">
              <a:solidFill>
                <a:srgbClr val="FF3333"/>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42" name="Line 25"/>
            <p:cNvSpPr>
              <a:spLocks noChangeShapeType="1"/>
            </p:cNvSpPr>
            <p:nvPr/>
          </p:nvSpPr>
          <p:spPr bwMode="auto">
            <a:xfrm>
              <a:off x="6825401" y="3664854"/>
              <a:ext cx="306387" cy="6350"/>
            </a:xfrm>
            <a:prstGeom prst="line">
              <a:avLst/>
            </a:prstGeom>
            <a:noFill/>
            <a:ln w="36000" cap="flat" cmpd="sng" algn="ctr">
              <a:solidFill>
                <a:srgbClr val="FF3333"/>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43" name="Line 29"/>
            <p:cNvSpPr>
              <a:spLocks noChangeShapeType="1"/>
            </p:cNvSpPr>
            <p:nvPr/>
          </p:nvSpPr>
          <p:spPr bwMode="auto">
            <a:xfrm>
              <a:off x="6839873" y="3471326"/>
              <a:ext cx="306387" cy="6350"/>
            </a:xfrm>
            <a:prstGeom prst="line">
              <a:avLst/>
            </a:prstGeom>
            <a:noFill/>
            <a:ln w="36000" cap="flat" cmpd="sng" algn="ctr">
              <a:solidFill>
                <a:srgbClr val="FF3333"/>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44" name="Line 30"/>
            <p:cNvSpPr>
              <a:spLocks noChangeShapeType="1"/>
            </p:cNvSpPr>
            <p:nvPr/>
          </p:nvSpPr>
          <p:spPr bwMode="auto">
            <a:xfrm flipV="1">
              <a:off x="6647564" y="3559378"/>
              <a:ext cx="330200" cy="4762"/>
            </a:xfrm>
            <a:prstGeom prst="line">
              <a:avLst/>
            </a:prstGeom>
            <a:noFill/>
            <a:ln w="36000" cap="flat" cmpd="sng" algn="ctr">
              <a:solidFill>
                <a:srgbClr val="FF3333"/>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45" name="Line 31"/>
            <p:cNvSpPr>
              <a:spLocks noChangeShapeType="1"/>
            </p:cNvSpPr>
            <p:nvPr/>
          </p:nvSpPr>
          <p:spPr bwMode="auto">
            <a:xfrm>
              <a:off x="7631297" y="3656953"/>
              <a:ext cx="306388" cy="6350"/>
            </a:xfrm>
            <a:prstGeom prst="line">
              <a:avLst/>
            </a:prstGeom>
            <a:noFill/>
            <a:ln w="36000" cap="flat" cmpd="sng" algn="ctr">
              <a:solidFill>
                <a:srgbClr val="FF3333"/>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46" name="Line 32"/>
            <p:cNvSpPr>
              <a:spLocks noChangeShapeType="1"/>
            </p:cNvSpPr>
            <p:nvPr/>
          </p:nvSpPr>
          <p:spPr bwMode="auto">
            <a:xfrm>
              <a:off x="7736070" y="3466564"/>
              <a:ext cx="306388" cy="6350"/>
            </a:xfrm>
            <a:prstGeom prst="line">
              <a:avLst/>
            </a:prstGeom>
            <a:noFill/>
            <a:ln w="36000" cap="flat" cmpd="sng" algn="ctr">
              <a:solidFill>
                <a:srgbClr val="FF3333"/>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47" name="Line 33"/>
            <p:cNvSpPr>
              <a:spLocks noChangeShapeType="1"/>
            </p:cNvSpPr>
            <p:nvPr/>
          </p:nvSpPr>
          <p:spPr bwMode="auto">
            <a:xfrm>
              <a:off x="7190267" y="3637977"/>
              <a:ext cx="306388" cy="6350"/>
            </a:xfrm>
            <a:prstGeom prst="line">
              <a:avLst/>
            </a:prstGeom>
            <a:noFill/>
            <a:ln w="36000" cap="flat" cmpd="sng" algn="ctr">
              <a:solidFill>
                <a:srgbClr val="FF3333"/>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48" name="Line 34"/>
            <p:cNvSpPr>
              <a:spLocks noChangeShapeType="1"/>
            </p:cNvSpPr>
            <p:nvPr/>
          </p:nvSpPr>
          <p:spPr bwMode="auto">
            <a:xfrm>
              <a:off x="7083794" y="3556386"/>
              <a:ext cx="306388" cy="6350"/>
            </a:xfrm>
            <a:prstGeom prst="line">
              <a:avLst/>
            </a:prstGeom>
            <a:noFill/>
            <a:ln w="36000" cap="flat" cmpd="sng" algn="ctr">
              <a:solidFill>
                <a:srgbClr val="FF3333"/>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sp>
          <p:nvSpPr>
            <p:cNvPr id="49" name="Line 35"/>
            <p:cNvSpPr>
              <a:spLocks noChangeShapeType="1"/>
            </p:cNvSpPr>
            <p:nvPr/>
          </p:nvSpPr>
          <p:spPr bwMode="auto">
            <a:xfrm>
              <a:off x="7577507" y="3541583"/>
              <a:ext cx="306387" cy="6350"/>
            </a:xfrm>
            <a:prstGeom prst="line">
              <a:avLst/>
            </a:prstGeom>
            <a:noFill/>
            <a:ln w="36000" cap="flat" cmpd="sng" algn="ctr">
              <a:solidFill>
                <a:srgbClr val="FF3333"/>
              </a:solidFill>
              <a:prstDash val="solid"/>
              <a:round/>
              <a:headEnd type="none" w="med" len="med"/>
              <a:tailEnd type="none" w="med" len="med"/>
            </a:ln>
            <a:effectLst/>
          </p:spPr>
          <p:txBody>
            <a:bodyPr vert="horz" wrap="square" lIns="91440" tIns="45720" rIns="91440" bIns="45720" anchor="t" compatLnSpc="1"/>
            <a:lstStyle/>
            <a:p>
              <a:endParaRPr lang="en-US">
                <a:latin typeface="+mj-lt"/>
              </a:endParaRPr>
            </a:p>
          </p:txBody>
        </p:sp>
      </p:grpSp>
      <p:cxnSp>
        <p:nvCxnSpPr>
          <p:cNvPr id="50" name="Straight Connector 49"/>
          <p:cNvCxnSpPr/>
          <p:nvPr/>
        </p:nvCxnSpPr>
        <p:spPr bwMode="auto">
          <a:xfrm>
            <a:off x="4490323" y="1555008"/>
            <a:ext cx="1552788" cy="1441"/>
          </a:xfrm>
          <a:prstGeom prst="line">
            <a:avLst/>
          </a:prstGeom>
          <a:ln>
            <a:solidFill>
              <a:srgbClr val="00B05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1" name="Straight Connector 50"/>
          <p:cNvCxnSpPr/>
          <p:nvPr/>
        </p:nvCxnSpPr>
        <p:spPr bwMode="auto">
          <a:xfrm>
            <a:off x="6644296" y="1548577"/>
            <a:ext cx="1552788" cy="1441"/>
          </a:xfrm>
          <a:prstGeom prst="line">
            <a:avLst/>
          </a:prstGeom>
          <a:ln>
            <a:solidFill>
              <a:srgbClr val="C00000"/>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2" name="Rectangle 51"/>
          <p:cNvSpPr/>
          <p:nvPr/>
        </p:nvSpPr>
        <p:spPr>
          <a:xfrm>
            <a:off x="4877975" y="1083612"/>
            <a:ext cx="860565" cy="360650"/>
          </a:xfrm>
          <a:prstGeom prst="rect">
            <a:avLst/>
          </a:prstGeom>
        </p:spPr>
        <p:txBody>
          <a:bodyPr wrap="none" lIns="82840" tIns="41421" rIns="82840" bIns="41421">
            <a:spAutoFit/>
          </a:bodyPr>
          <a:lstStyle/>
          <a:p>
            <a:r>
              <a:rPr lang="en-US" dirty="0" smtClean="0">
                <a:latin typeface="+mj-lt"/>
              </a:rPr>
              <a:t>contig1</a:t>
            </a:r>
            <a:endParaRPr lang="en-US" dirty="0">
              <a:latin typeface="+mj-lt"/>
            </a:endParaRPr>
          </a:p>
        </p:txBody>
      </p:sp>
      <p:sp>
        <p:nvSpPr>
          <p:cNvPr id="53" name="Rectangle 52"/>
          <p:cNvSpPr/>
          <p:nvPr/>
        </p:nvSpPr>
        <p:spPr>
          <a:xfrm>
            <a:off x="7003013" y="1077181"/>
            <a:ext cx="860565" cy="360650"/>
          </a:xfrm>
          <a:prstGeom prst="rect">
            <a:avLst/>
          </a:prstGeom>
        </p:spPr>
        <p:txBody>
          <a:bodyPr wrap="none" lIns="82840" tIns="41421" rIns="82840" bIns="41421">
            <a:spAutoFit/>
          </a:bodyPr>
          <a:lstStyle/>
          <a:p>
            <a:r>
              <a:rPr lang="en-US" dirty="0" smtClean="0">
                <a:latin typeface="+mj-lt"/>
              </a:rPr>
              <a:t>contig2</a:t>
            </a:r>
            <a:endParaRPr lang="en-US" dirty="0">
              <a:latin typeface="+mj-lt"/>
            </a:endParaRPr>
          </a:p>
        </p:txBody>
      </p:sp>
      <p:sp>
        <p:nvSpPr>
          <p:cNvPr id="5" name="Right Arrow 4"/>
          <p:cNvSpPr/>
          <p:nvPr/>
        </p:nvSpPr>
        <p:spPr>
          <a:xfrm>
            <a:off x="3540655" y="1571842"/>
            <a:ext cx="720080" cy="378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Rectangle 57"/>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598655" y="2659908"/>
            <a:ext cx="7598429" cy="2485663"/>
          </a:xfrm>
          <a:prstGeom prst="rect">
            <a:avLst/>
          </a:prstGeom>
        </p:spPr>
      </p:pic>
      <p:sp>
        <p:nvSpPr>
          <p:cNvPr id="60" name="TextBox 59"/>
          <p:cNvSpPr txBox="1"/>
          <p:nvPr/>
        </p:nvSpPr>
        <p:spPr>
          <a:xfrm>
            <a:off x="0" y="18774"/>
            <a:ext cx="9144000" cy="584775"/>
          </a:xfrm>
          <a:prstGeom prst="rect">
            <a:avLst/>
          </a:prstGeom>
          <a:solidFill>
            <a:schemeClr val="tx1">
              <a:lumMod val="50000"/>
              <a:alpha val="56000"/>
            </a:schemeClr>
          </a:solidFill>
        </p:spPr>
        <p:txBody>
          <a:bodyPr wrap="square" rtlCol="0">
            <a:spAutoFit/>
          </a:bodyPr>
          <a:lstStyle/>
          <a:p>
            <a:pPr algn="ctr"/>
            <a:r>
              <a:rPr lang="en-US" sz="3200" dirty="0" err="1" smtClean="0">
                <a:solidFill>
                  <a:schemeClr val="bg1"/>
                </a:solidFill>
                <a:latin typeface="+mj-lt"/>
              </a:rPr>
              <a:t>Metatranscriptomics</a:t>
            </a:r>
            <a:r>
              <a:rPr lang="en-US" sz="3200" dirty="0" smtClean="0">
                <a:solidFill>
                  <a:schemeClr val="bg1"/>
                </a:solidFill>
                <a:latin typeface="+mj-lt"/>
              </a:rPr>
              <a:t>: Assembling to annotate</a:t>
            </a:r>
            <a:endParaRPr lang="en-US" dirty="0" smtClean="0">
              <a:solidFill>
                <a:schemeClr val="bg1"/>
              </a:solidFill>
              <a:latin typeface="+mj-lt"/>
            </a:endParaRPr>
          </a:p>
        </p:txBody>
      </p:sp>
    </p:spTree>
    <p:extLst>
      <p:ext uri="{BB962C8B-B14F-4D97-AF65-F5344CB8AC3E}">
        <p14:creationId xmlns:p14="http://schemas.microsoft.com/office/powerpoint/2010/main" val="18679854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27384"/>
            <a:ext cx="8991600" cy="1143000"/>
          </a:xfrm>
        </p:spPr>
        <p:txBody>
          <a:bodyPr/>
          <a:lstStyle/>
          <a:p>
            <a:r>
              <a:rPr lang="en-US" dirty="0" smtClean="0"/>
              <a:t>7. Read </a:t>
            </a:r>
            <a:r>
              <a:rPr lang="en-US" sz="3600" dirty="0" smtClean="0"/>
              <a:t>processing</a:t>
            </a:r>
            <a:r>
              <a:rPr lang="en-US" dirty="0" smtClean="0"/>
              <a:t> – functional annotation</a:t>
            </a:r>
            <a:endParaRPr lang="en-US" dirty="0"/>
          </a:p>
        </p:txBody>
      </p:sp>
      <p:sp>
        <p:nvSpPr>
          <p:cNvPr id="190" name="Rounded Rectangle 189"/>
          <p:cNvSpPr/>
          <p:nvPr/>
        </p:nvSpPr>
        <p:spPr bwMode="auto">
          <a:xfrm>
            <a:off x="152400" y="1115616"/>
            <a:ext cx="3024336" cy="4752528"/>
          </a:xfrm>
          <a:prstGeom prst="roundRect">
            <a:avLst/>
          </a:prstGeom>
          <a:solidFill>
            <a:schemeClr val="accent1">
              <a:lumMod val="20000"/>
              <a:lumOff val="80000"/>
            </a:schemeClr>
          </a:solidFill>
          <a:ln>
            <a:headEnd type="none" w="med" len="med"/>
            <a:tailEnd type="none" w="med" len="me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r>
              <a:rPr lang="en-CA" sz="2200" dirty="0" smtClean="0">
                <a:solidFill>
                  <a:schemeClr val="tx1"/>
                </a:solidFill>
                <a:latin typeface="Calibri" panose="020F0502020204030204" pitchFamily="34" charset="0"/>
              </a:rPr>
              <a:t>Functional annotations rely on the identification of sequence similarity searches using tools such as:</a:t>
            </a:r>
          </a:p>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r>
              <a:rPr lang="en-CA" sz="2200" i="1" dirty="0" smtClean="0">
                <a:solidFill>
                  <a:schemeClr val="tx1"/>
                </a:solidFill>
                <a:latin typeface="Calibri" panose="020F0502020204030204" pitchFamily="34" charset="0"/>
              </a:rPr>
              <a:t>BWA</a:t>
            </a:r>
            <a:r>
              <a:rPr lang="en-CA" sz="2200" dirty="0" smtClean="0">
                <a:solidFill>
                  <a:schemeClr val="tx1"/>
                </a:solidFill>
                <a:latin typeface="Calibri" panose="020F0502020204030204" pitchFamily="34" charset="0"/>
              </a:rPr>
              <a:t>, </a:t>
            </a:r>
            <a:r>
              <a:rPr lang="en-CA" sz="2200" i="1" dirty="0" smtClean="0">
                <a:solidFill>
                  <a:schemeClr val="tx1"/>
                </a:solidFill>
                <a:latin typeface="Calibri" panose="020F0502020204030204" pitchFamily="34" charset="0"/>
              </a:rPr>
              <a:t>BLAT</a:t>
            </a:r>
            <a:r>
              <a:rPr lang="en-CA" sz="2200" dirty="0" smtClean="0">
                <a:solidFill>
                  <a:schemeClr val="tx1"/>
                </a:solidFill>
                <a:latin typeface="Calibri" panose="020F0502020204030204" pitchFamily="34" charset="0"/>
              </a:rPr>
              <a:t> and </a:t>
            </a:r>
            <a:r>
              <a:rPr lang="en-CA" sz="2200" i="1" dirty="0" smtClean="0">
                <a:solidFill>
                  <a:schemeClr val="tx1"/>
                </a:solidFill>
                <a:latin typeface="Calibri" panose="020F0502020204030204" pitchFamily="34" charset="0"/>
              </a:rPr>
              <a:t>BLAST </a:t>
            </a:r>
          </a:p>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endParaRPr lang="en-CA" sz="2200" dirty="0">
              <a:solidFill>
                <a:schemeClr val="tx1"/>
              </a:solidFill>
              <a:latin typeface="Calibri" panose="020F0502020204030204" pitchFamily="34" charset="0"/>
            </a:endParaRPr>
          </a:p>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r>
              <a:rPr lang="en-CA" sz="2200" dirty="0" smtClean="0">
                <a:solidFill>
                  <a:schemeClr val="tx1"/>
                </a:solidFill>
                <a:latin typeface="Calibri" panose="020F0502020204030204" pitchFamily="34" charset="0"/>
              </a:rPr>
              <a:t>While fast, </a:t>
            </a:r>
            <a:r>
              <a:rPr lang="en-CA" sz="2200" i="1" dirty="0" smtClean="0">
                <a:solidFill>
                  <a:schemeClr val="tx1"/>
                </a:solidFill>
                <a:latin typeface="Calibri" panose="020F0502020204030204" pitchFamily="34" charset="0"/>
              </a:rPr>
              <a:t>BWA </a:t>
            </a:r>
            <a:r>
              <a:rPr lang="en-CA" sz="2200" dirty="0" smtClean="0">
                <a:solidFill>
                  <a:schemeClr val="tx1"/>
                </a:solidFill>
                <a:latin typeface="Calibri" panose="020F0502020204030204" pitchFamily="34" charset="0"/>
              </a:rPr>
              <a:t>and </a:t>
            </a:r>
            <a:r>
              <a:rPr lang="en-CA" sz="2200" i="1" dirty="0" smtClean="0">
                <a:solidFill>
                  <a:schemeClr val="tx1"/>
                </a:solidFill>
                <a:latin typeface="Calibri" panose="020F0502020204030204" pitchFamily="34" charset="0"/>
              </a:rPr>
              <a:t>BLAT </a:t>
            </a:r>
            <a:r>
              <a:rPr lang="en-CA" sz="2200" dirty="0" smtClean="0">
                <a:solidFill>
                  <a:schemeClr val="tx1"/>
                </a:solidFill>
                <a:latin typeface="Calibri" panose="020F0502020204030204" pitchFamily="34" charset="0"/>
              </a:rPr>
              <a:t>rely on near perfect matches to reference genomes</a:t>
            </a:r>
          </a:p>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r>
              <a:rPr lang="en-CA" sz="2200" dirty="0" smtClean="0">
                <a:solidFill>
                  <a:schemeClr val="tx1"/>
                </a:solidFill>
                <a:latin typeface="Calibri" panose="020F0502020204030204" pitchFamily="34" charset="0"/>
              </a:rPr>
              <a:t>However sequence diversity is huge!</a:t>
            </a:r>
          </a:p>
        </p:txBody>
      </p:sp>
      <p:pic>
        <p:nvPicPr>
          <p:cNvPr id="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62300" y="980728"/>
            <a:ext cx="1684201" cy="878476"/>
          </a:xfrm>
          <a:prstGeom prst="rect">
            <a:avLst/>
          </a:prstGeom>
          <a:noFill/>
          <a:ln w="9525">
            <a:noFill/>
            <a:miter lim="800000"/>
            <a:headEnd/>
            <a:tailEnd/>
          </a:ln>
          <a:effectLst/>
        </p:spPr>
      </p:pic>
      <p:pic>
        <p:nvPicPr>
          <p:cNvPr id="6" name="Picture 2"/>
          <p:cNvPicPr>
            <a:picLocks noChangeAspect="1" noChangeArrowheads="1"/>
          </p:cNvPicPr>
          <p:nvPr/>
        </p:nvPicPr>
        <p:blipFill>
          <a:blip r:embed="rId4" cstate="print"/>
          <a:srcRect/>
          <a:stretch>
            <a:fillRect/>
          </a:stretch>
        </p:blipFill>
        <p:spPr bwMode="auto">
          <a:xfrm>
            <a:off x="5029199" y="1115616"/>
            <a:ext cx="3905250" cy="2809875"/>
          </a:xfrm>
          <a:prstGeom prst="rect">
            <a:avLst/>
          </a:prstGeom>
          <a:noFill/>
          <a:ln w="9525">
            <a:noFill/>
            <a:miter lim="800000"/>
            <a:headEnd/>
            <a:tailEnd/>
          </a:ln>
        </p:spPr>
      </p:pic>
      <p:sp>
        <p:nvSpPr>
          <p:cNvPr id="2" name="Rectangle 1"/>
          <p:cNvSpPr/>
          <p:nvPr/>
        </p:nvSpPr>
        <p:spPr>
          <a:xfrm>
            <a:off x="3779912" y="4293096"/>
            <a:ext cx="5040560" cy="1408078"/>
          </a:xfrm>
          <a:prstGeom prst="rect">
            <a:avLst/>
          </a:prstGeom>
        </p:spPr>
        <p:txBody>
          <a:bodyPr wrap="square">
            <a:spAutoFit/>
          </a:bodyPr>
          <a:lstStyle/>
          <a:p>
            <a:pPr>
              <a:lnSpc>
                <a:spcPct val="95000"/>
              </a:lnSpc>
              <a:tabLst>
                <a:tab pos="656514" algn="l"/>
                <a:tab pos="1313025" algn="l"/>
                <a:tab pos="1969541" algn="l"/>
                <a:tab pos="2626055" algn="l"/>
                <a:tab pos="3282566" algn="l"/>
                <a:tab pos="3939082" algn="l"/>
                <a:tab pos="4595595" algn="l"/>
                <a:tab pos="5252108" algn="l"/>
                <a:tab pos="5908622" algn="l"/>
                <a:tab pos="6565136" algn="l"/>
                <a:tab pos="7221649" algn="l"/>
              </a:tabLst>
              <a:defRPr/>
            </a:pPr>
            <a:r>
              <a:rPr lang="en-GB" sz="1800" dirty="0">
                <a:latin typeface="Calibri" panose="020F0502020204030204" pitchFamily="34" charset="0"/>
              </a:rPr>
              <a:t>Every time a new strain of </a:t>
            </a:r>
            <a:r>
              <a:rPr lang="en-GB" sz="1800" i="1" dirty="0">
                <a:latin typeface="Calibri" panose="020F0502020204030204" pitchFamily="34" charset="0"/>
              </a:rPr>
              <a:t>S. </a:t>
            </a:r>
            <a:r>
              <a:rPr lang="en-GB" sz="1800" i="1" dirty="0" err="1">
                <a:latin typeface="Calibri" panose="020F0502020204030204" pitchFamily="34" charset="0"/>
              </a:rPr>
              <a:t>galactae</a:t>
            </a:r>
            <a:r>
              <a:rPr lang="en-GB" sz="1800" dirty="0">
                <a:latin typeface="Calibri" panose="020F0502020204030204" pitchFamily="34" charset="0"/>
              </a:rPr>
              <a:t> was sequenced, </a:t>
            </a:r>
            <a:r>
              <a:rPr lang="en-GB" sz="1800" dirty="0" smtClean="0">
                <a:latin typeface="Calibri" panose="020F0502020204030204" pitchFamily="34" charset="0"/>
              </a:rPr>
              <a:t>new genes are discovered that were not </a:t>
            </a:r>
            <a:r>
              <a:rPr lang="en-GB" sz="1800" dirty="0">
                <a:latin typeface="Calibri" panose="020F0502020204030204" pitchFamily="34" charset="0"/>
              </a:rPr>
              <a:t>present in </a:t>
            </a:r>
            <a:r>
              <a:rPr lang="en-GB" sz="1800" dirty="0" smtClean="0">
                <a:latin typeface="Calibri" panose="020F0502020204030204" pitchFamily="34" charset="0"/>
              </a:rPr>
              <a:t>existing strains</a:t>
            </a:r>
          </a:p>
          <a:p>
            <a:pPr>
              <a:lnSpc>
                <a:spcPct val="95000"/>
              </a:lnSpc>
              <a:tabLst>
                <a:tab pos="656514" algn="l"/>
                <a:tab pos="1313025" algn="l"/>
                <a:tab pos="1969541" algn="l"/>
                <a:tab pos="2626055" algn="l"/>
                <a:tab pos="3282566" algn="l"/>
                <a:tab pos="3939082" algn="l"/>
                <a:tab pos="4595595" algn="l"/>
                <a:tab pos="5252108" algn="l"/>
                <a:tab pos="5908622" algn="l"/>
                <a:tab pos="6565136" algn="l"/>
                <a:tab pos="7221649" algn="l"/>
              </a:tabLst>
              <a:defRPr/>
            </a:pPr>
            <a:endParaRPr lang="en-GB" sz="1800" dirty="0">
              <a:latin typeface="Calibri" panose="020F0502020204030204" pitchFamily="34" charset="0"/>
            </a:endParaRPr>
          </a:p>
          <a:p>
            <a:pPr>
              <a:lnSpc>
                <a:spcPct val="95000"/>
              </a:lnSpc>
              <a:tabLst>
                <a:tab pos="656514" algn="l"/>
                <a:tab pos="1313025" algn="l"/>
                <a:tab pos="1969541" algn="l"/>
                <a:tab pos="2626055" algn="l"/>
                <a:tab pos="3282566" algn="l"/>
                <a:tab pos="3939082" algn="l"/>
                <a:tab pos="4595595" algn="l"/>
                <a:tab pos="5252108" algn="l"/>
                <a:tab pos="5908622" algn="l"/>
                <a:tab pos="6565136" algn="l"/>
                <a:tab pos="7221649" algn="l"/>
              </a:tabLst>
              <a:defRPr/>
            </a:pPr>
            <a:r>
              <a:rPr lang="en-GB" sz="1800" dirty="0" smtClean="0">
                <a:latin typeface="Calibri" panose="020F0502020204030204" pitchFamily="34" charset="0"/>
              </a:rPr>
              <a:t>Diversity at the nucleotide level is &gt;&gt; protein level</a:t>
            </a:r>
            <a:endParaRPr lang="en-GB" sz="1800" dirty="0">
              <a:latin typeface="Calibri" panose="020F0502020204030204" pitchFamily="34" charset="0"/>
            </a:endParaRPr>
          </a:p>
        </p:txBody>
      </p:sp>
      <p:sp>
        <p:nvSpPr>
          <p:cNvPr id="7" name="Rectangle 6"/>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63037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ight Arrow 42"/>
          <p:cNvSpPr/>
          <p:nvPr/>
        </p:nvSpPr>
        <p:spPr>
          <a:xfrm>
            <a:off x="3623037" y="3189526"/>
            <a:ext cx="974109" cy="501574"/>
          </a:xfrm>
          <a:prstGeom prst="rightArrow">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rtlCol="0" anchor="ctr"/>
          <a:lstStyle/>
          <a:p>
            <a:pPr algn="ctr"/>
            <a:endParaRPr lang="en-CA"/>
          </a:p>
        </p:txBody>
      </p:sp>
      <p:sp>
        <p:nvSpPr>
          <p:cNvPr id="44" name="Rectangle 43"/>
          <p:cNvSpPr/>
          <p:nvPr/>
        </p:nvSpPr>
        <p:spPr>
          <a:xfrm>
            <a:off x="2191166" y="3138918"/>
            <a:ext cx="706827" cy="180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rtlCol="0" anchor="ctr"/>
          <a:lstStyle/>
          <a:p>
            <a:pPr algn="ctr"/>
            <a:endParaRPr lang="en-CA"/>
          </a:p>
        </p:txBody>
      </p:sp>
      <p:sp>
        <p:nvSpPr>
          <p:cNvPr id="45" name="Rectangle 44"/>
          <p:cNvSpPr/>
          <p:nvPr/>
        </p:nvSpPr>
        <p:spPr>
          <a:xfrm>
            <a:off x="2199574" y="3709969"/>
            <a:ext cx="150260" cy="180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rtlCol="0" anchor="ctr"/>
          <a:lstStyle/>
          <a:p>
            <a:pPr algn="ctr"/>
            <a:endParaRPr lang="en-CA"/>
          </a:p>
        </p:txBody>
      </p:sp>
      <p:sp>
        <p:nvSpPr>
          <p:cNvPr id="46" name="Rectangle 45"/>
          <p:cNvSpPr/>
          <p:nvPr/>
        </p:nvSpPr>
        <p:spPr>
          <a:xfrm>
            <a:off x="2192370" y="3428651"/>
            <a:ext cx="467611" cy="1803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rtlCol="0" anchor="ctr"/>
          <a:lstStyle/>
          <a:p>
            <a:pPr algn="ctr"/>
            <a:endParaRPr lang="en-CA"/>
          </a:p>
        </p:txBody>
      </p:sp>
      <p:sp>
        <p:nvSpPr>
          <p:cNvPr id="47" name="Rectangle 46"/>
          <p:cNvSpPr/>
          <p:nvPr/>
        </p:nvSpPr>
        <p:spPr>
          <a:xfrm>
            <a:off x="2431670" y="2735053"/>
            <a:ext cx="1264459" cy="391525"/>
          </a:xfrm>
          <a:prstGeom prst="rect">
            <a:avLst/>
          </a:prstGeom>
        </p:spPr>
        <p:txBody>
          <a:bodyPr wrap="none" lIns="82936" tIns="41469" rIns="82936" bIns="41469">
            <a:spAutoFit/>
          </a:bodyPr>
          <a:lstStyle/>
          <a:p>
            <a:r>
              <a:rPr lang="en-US" sz="2000" smtClean="0">
                <a:latin typeface="Calibri" pitchFamily="34" charset="0"/>
              </a:rPr>
              <a:t>Raw count</a:t>
            </a:r>
            <a:endParaRPr lang="en-US" sz="2000" dirty="0" smtClean="0">
              <a:latin typeface="Calibri" pitchFamily="34" charset="0"/>
            </a:endParaRPr>
          </a:p>
        </p:txBody>
      </p:sp>
      <p:sp>
        <p:nvSpPr>
          <p:cNvPr id="48" name="Rectangle 47"/>
          <p:cNvSpPr/>
          <p:nvPr/>
        </p:nvSpPr>
        <p:spPr>
          <a:xfrm>
            <a:off x="3116264" y="3052230"/>
            <a:ext cx="297336" cy="391525"/>
          </a:xfrm>
          <a:prstGeom prst="rect">
            <a:avLst/>
          </a:prstGeom>
        </p:spPr>
        <p:txBody>
          <a:bodyPr wrap="none" lIns="82936" tIns="41469" rIns="82936" bIns="41469">
            <a:spAutoFit/>
          </a:bodyPr>
          <a:lstStyle/>
          <a:p>
            <a:r>
              <a:rPr lang="en-US" sz="2000" dirty="0" smtClean="0">
                <a:latin typeface="Calibri" pitchFamily="34" charset="0"/>
              </a:rPr>
              <a:t>8</a:t>
            </a:r>
            <a:endParaRPr lang="en-CA" sz="2000" baseline="-25000" dirty="0"/>
          </a:p>
        </p:txBody>
      </p:sp>
      <p:sp>
        <p:nvSpPr>
          <p:cNvPr id="49" name="Rectangle 48"/>
          <p:cNvSpPr/>
          <p:nvPr/>
        </p:nvSpPr>
        <p:spPr>
          <a:xfrm>
            <a:off x="3117465" y="3623282"/>
            <a:ext cx="297336" cy="391525"/>
          </a:xfrm>
          <a:prstGeom prst="rect">
            <a:avLst/>
          </a:prstGeom>
        </p:spPr>
        <p:txBody>
          <a:bodyPr wrap="none" lIns="82936" tIns="41469" rIns="82936" bIns="41469">
            <a:spAutoFit/>
          </a:bodyPr>
          <a:lstStyle/>
          <a:p>
            <a:r>
              <a:rPr lang="en-US" sz="2000" dirty="0" smtClean="0">
                <a:latin typeface="Calibri" pitchFamily="34" charset="0"/>
              </a:rPr>
              <a:t>8</a:t>
            </a:r>
            <a:endParaRPr lang="en-CA" sz="2000" baseline="-25000" dirty="0"/>
          </a:p>
        </p:txBody>
      </p:sp>
      <p:sp>
        <p:nvSpPr>
          <p:cNvPr id="50" name="Rectangle 49"/>
          <p:cNvSpPr/>
          <p:nvPr/>
        </p:nvSpPr>
        <p:spPr>
          <a:xfrm>
            <a:off x="3017693" y="3343166"/>
            <a:ext cx="427178" cy="391525"/>
          </a:xfrm>
          <a:prstGeom prst="rect">
            <a:avLst/>
          </a:prstGeom>
        </p:spPr>
        <p:txBody>
          <a:bodyPr wrap="none" lIns="82936" tIns="41469" rIns="82936" bIns="41469">
            <a:spAutoFit/>
          </a:bodyPr>
          <a:lstStyle/>
          <a:p>
            <a:r>
              <a:rPr lang="en-US" sz="2000" dirty="0" smtClean="0">
                <a:latin typeface="Calibri" pitchFamily="34" charset="0"/>
              </a:rPr>
              <a:t>24</a:t>
            </a:r>
            <a:endParaRPr lang="en-CA" sz="2000" baseline="-25000" dirty="0"/>
          </a:p>
        </p:txBody>
      </p:sp>
      <p:sp>
        <p:nvSpPr>
          <p:cNvPr id="52" name="Rectangle 51"/>
          <p:cNvSpPr/>
          <p:nvPr/>
        </p:nvSpPr>
        <p:spPr>
          <a:xfrm>
            <a:off x="4889864" y="3104053"/>
            <a:ext cx="706827" cy="180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rtlCol="0" anchor="ctr"/>
          <a:lstStyle/>
          <a:p>
            <a:pPr algn="ctr"/>
            <a:endParaRPr lang="en-CA"/>
          </a:p>
        </p:txBody>
      </p:sp>
      <p:sp>
        <p:nvSpPr>
          <p:cNvPr id="53" name="Rectangle 52"/>
          <p:cNvSpPr/>
          <p:nvPr/>
        </p:nvSpPr>
        <p:spPr>
          <a:xfrm>
            <a:off x="4898271" y="3675104"/>
            <a:ext cx="150260" cy="180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rtlCol="0" anchor="ctr"/>
          <a:lstStyle/>
          <a:p>
            <a:pPr algn="ctr"/>
            <a:endParaRPr lang="en-CA"/>
          </a:p>
        </p:txBody>
      </p:sp>
      <p:sp>
        <p:nvSpPr>
          <p:cNvPr id="54" name="Rectangle 53"/>
          <p:cNvSpPr/>
          <p:nvPr/>
        </p:nvSpPr>
        <p:spPr>
          <a:xfrm>
            <a:off x="4891068" y="3393786"/>
            <a:ext cx="467611" cy="1803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82936" tIns="41469" rIns="82936" bIns="41469" rtlCol="0" anchor="ctr"/>
          <a:lstStyle/>
          <a:p>
            <a:pPr algn="ctr"/>
            <a:endParaRPr lang="en-CA"/>
          </a:p>
        </p:txBody>
      </p:sp>
      <p:sp>
        <p:nvSpPr>
          <p:cNvPr id="55" name="Rectangle 54"/>
          <p:cNvSpPr/>
          <p:nvPr/>
        </p:nvSpPr>
        <p:spPr>
          <a:xfrm>
            <a:off x="5052132" y="2642076"/>
            <a:ext cx="792663" cy="391525"/>
          </a:xfrm>
          <a:prstGeom prst="rect">
            <a:avLst/>
          </a:prstGeom>
        </p:spPr>
        <p:txBody>
          <a:bodyPr wrap="none" lIns="82936" tIns="41469" rIns="82936" bIns="41469">
            <a:spAutoFit/>
          </a:bodyPr>
          <a:lstStyle/>
          <a:p>
            <a:r>
              <a:rPr lang="en-US" sz="2000" dirty="0" smtClean="0">
                <a:latin typeface="Calibri" pitchFamily="34" charset="0"/>
              </a:rPr>
              <a:t>RPKM</a:t>
            </a:r>
          </a:p>
        </p:txBody>
      </p:sp>
      <p:sp>
        <p:nvSpPr>
          <p:cNvPr id="56" name="Rectangle 55"/>
          <p:cNvSpPr/>
          <p:nvPr/>
        </p:nvSpPr>
        <p:spPr>
          <a:xfrm>
            <a:off x="5814962" y="3017366"/>
            <a:ext cx="297336" cy="391525"/>
          </a:xfrm>
          <a:prstGeom prst="rect">
            <a:avLst/>
          </a:prstGeom>
        </p:spPr>
        <p:txBody>
          <a:bodyPr wrap="none" lIns="82936" tIns="41469" rIns="82936" bIns="41469">
            <a:spAutoFit/>
          </a:bodyPr>
          <a:lstStyle/>
          <a:p>
            <a:r>
              <a:rPr lang="en-US" sz="2000" dirty="0" smtClean="0">
                <a:latin typeface="Calibri" pitchFamily="34" charset="0"/>
              </a:rPr>
              <a:t>1</a:t>
            </a:r>
            <a:endParaRPr lang="en-CA" sz="2000" baseline="-25000" dirty="0"/>
          </a:p>
        </p:txBody>
      </p:sp>
      <p:sp>
        <p:nvSpPr>
          <p:cNvPr id="57" name="Rectangle 56"/>
          <p:cNvSpPr/>
          <p:nvPr/>
        </p:nvSpPr>
        <p:spPr>
          <a:xfrm>
            <a:off x="5816162" y="3588418"/>
            <a:ext cx="427178" cy="391525"/>
          </a:xfrm>
          <a:prstGeom prst="rect">
            <a:avLst/>
          </a:prstGeom>
        </p:spPr>
        <p:txBody>
          <a:bodyPr wrap="none" lIns="82936" tIns="41469" rIns="82936" bIns="41469">
            <a:spAutoFit/>
          </a:bodyPr>
          <a:lstStyle/>
          <a:p>
            <a:r>
              <a:rPr lang="en-US" sz="2000" dirty="0" smtClean="0">
                <a:latin typeface="Calibri" pitchFamily="34" charset="0"/>
              </a:rPr>
              <a:t>12</a:t>
            </a:r>
            <a:endParaRPr lang="en-CA" sz="2000" baseline="-25000" dirty="0"/>
          </a:p>
        </p:txBody>
      </p:sp>
      <p:sp>
        <p:nvSpPr>
          <p:cNvPr id="58" name="Rectangle 57"/>
          <p:cNvSpPr/>
          <p:nvPr/>
        </p:nvSpPr>
        <p:spPr>
          <a:xfrm>
            <a:off x="5817363" y="3308302"/>
            <a:ext cx="297336" cy="391525"/>
          </a:xfrm>
          <a:prstGeom prst="rect">
            <a:avLst/>
          </a:prstGeom>
        </p:spPr>
        <p:txBody>
          <a:bodyPr wrap="none" lIns="82936" tIns="41469" rIns="82936" bIns="41469">
            <a:spAutoFit/>
          </a:bodyPr>
          <a:lstStyle/>
          <a:p>
            <a:r>
              <a:rPr lang="en-US" sz="2000" dirty="0" smtClean="0">
                <a:latin typeface="Calibri" pitchFamily="34" charset="0"/>
              </a:rPr>
              <a:t>6</a:t>
            </a:r>
            <a:endParaRPr lang="en-CA" sz="2000" baseline="-25000" dirty="0"/>
          </a:p>
        </p:txBody>
      </p:sp>
      <p:sp>
        <p:nvSpPr>
          <p:cNvPr id="22" name="Rectangle 21"/>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0" y="18774"/>
            <a:ext cx="9144000" cy="584775"/>
          </a:xfrm>
          <a:prstGeom prst="rect">
            <a:avLst/>
          </a:prstGeom>
          <a:solidFill>
            <a:schemeClr val="tx1">
              <a:lumMod val="50000"/>
              <a:alpha val="56000"/>
            </a:schemeClr>
          </a:solidFill>
        </p:spPr>
        <p:txBody>
          <a:bodyPr wrap="square" rtlCol="0">
            <a:spAutoFit/>
          </a:bodyPr>
          <a:lstStyle/>
          <a:p>
            <a:pPr algn="ctr"/>
            <a:r>
              <a:rPr lang="en-US" sz="3200" dirty="0" err="1" smtClean="0">
                <a:solidFill>
                  <a:schemeClr val="bg1"/>
                </a:solidFill>
                <a:latin typeface="+mj-lt"/>
              </a:rPr>
              <a:t>Metatranscriptomics</a:t>
            </a:r>
            <a:r>
              <a:rPr lang="en-US" sz="3200" dirty="0" smtClean="0">
                <a:solidFill>
                  <a:schemeClr val="bg1"/>
                </a:solidFill>
                <a:latin typeface="+mj-lt"/>
              </a:rPr>
              <a:t>: Mappings to expression</a:t>
            </a:r>
            <a:endParaRPr lang="en-US" dirty="0" smtClean="0">
              <a:solidFill>
                <a:schemeClr val="bg1"/>
              </a:solidFill>
              <a:latin typeface="+mj-lt"/>
            </a:endParaRPr>
          </a:p>
        </p:txBody>
      </p:sp>
      <p:sp>
        <p:nvSpPr>
          <p:cNvPr id="60" name="Rounded Rectangle 59"/>
          <p:cNvSpPr/>
          <p:nvPr/>
        </p:nvSpPr>
        <p:spPr>
          <a:xfrm>
            <a:off x="91796" y="4469280"/>
            <a:ext cx="4516075" cy="1966426"/>
          </a:xfrm>
          <a:prstGeom prst="roundRect">
            <a:avLst/>
          </a:prstGeom>
          <a:solidFill>
            <a:schemeClr val="accent5">
              <a:lumMod val="5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rtlCol="0" anchor="ctr"/>
          <a:lstStyle/>
          <a:p>
            <a:pPr algn="ctr"/>
            <a:r>
              <a:rPr lang="en-US" dirty="0" err="1" smtClean="0">
                <a:latin typeface="Calibri" pitchFamily="34" charset="0"/>
              </a:rPr>
              <a:t>RPKM</a:t>
            </a:r>
            <a:r>
              <a:rPr lang="en-US" baseline="-25000" dirty="0" err="1" smtClean="0">
                <a:latin typeface="Calibri" pitchFamily="34" charset="0"/>
              </a:rPr>
              <a:t>geneA</a:t>
            </a:r>
            <a:r>
              <a:rPr lang="en-US" dirty="0" smtClean="0">
                <a:latin typeface="Calibri" pitchFamily="34" charset="0"/>
              </a:rPr>
              <a:t> = 10</a:t>
            </a:r>
            <a:r>
              <a:rPr lang="en-US" baseline="30000" dirty="0" smtClean="0">
                <a:latin typeface="Calibri" pitchFamily="34" charset="0"/>
              </a:rPr>
              <a:t>9</a:t>
            </a:r>
            <a:r>
              <a:rPr lang="en-US" dirty="0" smtClean="0">
                <a:latin typeface="Calibri" pitchFamily="34" charset="0"/>
              </a:rPr>
              <a:t> </a:t>
            </a:r>
            <a:r>
              <a:rPr lang="en-US" dirty="0" err="1" smtClean="0">
                <a:latin typeface="Calibri" pitchFamily="34" charset="0"/>
              </a:rPr>
              <a:t>C</a:t>
            </a:r>
            <a:r>
              <a:rPr lang="en-US" baseline="-25000" dirty="0" err="1" smtClean="0">
                <a:latin typeface="Calibri" pitchFamily="34" charset="0"/>
              </a:rPr>
              <a:t>geneA</a:t>
            </a:r>
            <a:r>
              <a:rPr lang="en-US" dirty="0" smtClean="0">
                <a:latin typeface="Calibri" pitchFamily="34" charset="0"/>
              </a:rPr>
              <a:t> / NL</a:t>
            </a:r>
          </a:p>
          <a:p>
            <a:pPr algn="ctr"/>
            <a:endParaRPr lang="en-US" dirty="0" smtClean="0">
              <a:latin typeface="Calibri" pitchFamily="34" charset="0"/>
            </a:endParaRPr>
          </a:p>
          <a:p>
            <a:r>
              <a:rPr lang="en-US" dirty="0" err="1" smtClean="0">
                <a:latin typeface="Calibri" pitchFamily="34" charset="0"/>
              </a:rPr>
              <a:t>C</a:t>
            </a:r>
            <a:r>
              <a:rPr lang="en-US" baseline="-25000" dirty="0" err="1" smtClean="0">
                <a:latin typeface="Calibri" pitchFamily="34" charset="0"/>
              </a:rPr>
              <a:t>geneA</a:t>
            </a:r>
            <a:r>
              <a:rPr lang="en-US" dirty="0" smtClean="0">
                <a:latin typeface="Calibri" pitchFamily="34" charset="0"/>
              </a:rPr>
              <a:t> = number of reads mapped to </a:t>
            </a:r>
            <a:r>
              <a:rPr lang="en-US" dirty="0" err="1" smtClean="0">
                <a:latin typeface="Calibri" pitchFamily="34" charset="0"/>
              </a:rPr>
              <a:t>geneA</a:t>
            </a:r>
            <a:endParaRPr lang="en-US" dirty="0" smtClean="0">
              <a:latin typeface="Calibri" pitchFamily="34" charset="0"/>
            </a:endParaRPr>
          </a:p>
          <a:p>
            <a:r>
              <a:rPr lang="en-US" dirty="0" smtClean="0">
                <a:latin typeface="Calibri" pitchFamily="34" charset="0"/>
              </a:rPr>
              <a:t>N = total number of reads</a:t>
            </a:r>
          </a:p>
          <a:p>
            <a:r>
              <a:rPr lang="en-US" dirty="0" smtClean="0">
                <a:latin typeface="Calibri" pitchFamily="34" charset="0"/>
              </a:rPr>
              <a:t>L = length of transcript in units of Kb</a:t>
            </a:r>
          </a:p>
        </p:txBody>
      </p:sp>
      <p:sp>
        <p:nvSpPr>
          <p:cNvPr id="3" name="TextBox 2"/>
          <p:cNvSpPr txBox="1"/>
          <p:nvPr/>
        </p:nvSpPr>
        <p:spPr>
          <a:xfrm>
            <a:off x="99194" y="931020"/>
            <a:ext cx="7738519" cy="1320361"/>
          </a:xfrm>
          <a:prstGeom prst="rect">
            <a:avLst/>
          </a:prstGeom>
          <a:noFill/>
        </p:spPr>
        <p:txBody>
          <a:bodyPr wrap="square" rtlCol="0">
            <a:spAutoFit/>
          </a:bodyPr>
          <a:lstStyle/>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r>
              <a:rPr lang="en-GB" sz="2400" b="1" dirty="0" smtClean="0">
                <a:solidFill>
                  <a:schemeClr val="tx1">
                    <a:lumMod val="50000"/>
                  </a:schemeClr>
                </a:solidFill>
              </a:rPr>
              <a:t>Normalize counts for </a:t>
            </a:r>
            <a:r>
              <a:rPr lang="en-GB" sz="2400" b="1" dirty="0">
                <a:solidFill>
                  <a:schemeClr val="tx1">
                    <a:lumMod val="50000"/>
                  </a:schemeClr>
                </a:solidFill>
              </a:rPr>
              <a:t>expression </a:t>
            </a:r>
            <a:r>
              <a:rPr lang="en-GB" sz="2400" b="1" dirty="0" smtClean="0">
                <a:solidFill>
                  <a:schemeClr val="tx1">
                    <a:lumMod val="50000"/>
                  </a:schemeClr>
                </a:solidFill>
              </a:rPr>
              <a:t>levels – </a:t>
            </a:r>
          </a:p>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endParaRPr lang="en-GB" sz="2000" dirty="0" smtClean="0">
              <a:solidFill>
                <a:schemeClr val="tx1">
                  <a:lumMod val="50000"/>
                </a:schemeClr>
              </a:solidFill>
            </a:endParaRPr>
          </a:p>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r>
              <a:rPr lang="en-GB" sz="2000" dirty="0" smtClean="0">
                <a:solidFill>
                  <a:schemeClr val="tx1">
                    <a:lumMod val="50000"/>
                  </a:schemeClr>
                </a:solidFill>
              </a:rPr>
              <a:t>to </a:t>
            </a:r>
            <a:r>
              <a:rPr lang="en-GB" sz="2000" dirty="0">
                <a:solidFill>
                  <a:schemeClr val="tx1">
                    <a:lumMod val="50000"/>
                  </a:schemeClr>
                </a:solidFill>
              </a:rPr>
              <a:t>account for differences in gene length, read counts are converted to </a:t>
            </a:r>
            <a:r>
              <a:rPr lang="en-GB" sz="2000" b="1" i="1" dirty="0">
                <a:solidFill>
                  <a:schemeClr val="tx1">
                    <a:lumMod val="50000"/>
                  </a:schemeClr>
                </a:solidFill>
              </a:rPr>
              <a:t>Reads per </a:t>
            </a:r>
            <a:r>
              <a:rPr lang="en-GB" sz="2000" b="1" i="1" dirty="0" err="1">
                <a:solidFill>
                  <a:schemeClr val="tx1">
                    <a:lumMod val="50000"/>
                  </a:schemeClr>
                </a:solidFill>
              </a:rPr>
              <a:t>kilobase</a:t>
            </a:r>
            <a:r>
              <a:rPr lang="en-GB" sz="2000" b="1" i="1" dirty="0">
                <a:solidFill>
                  <a:schemeClr val="tx1">
                    <a:lumMod val="50000"/>
                  </a:schemeClr>
                </a:solidFill>
              </a:rPr>
              <a:t> of transcript mapped (RPKM)</a:t>
            </a:r>
          </a:p>
        </p:txBody>
      </p:sp>
      <p:sp>
        <p:nvSpPr>
          <p:cNvPr id="5" name="TextBox 4"/>
          <p:cNvSpPr txBox="1"/>
          <p:nvPr/>
        </p:nvSpPr>
        <p:spPr>
          <a:xfrm>
            <a:off x="6029751" y="4641870"/>
            <a:ext cx="2189801" cy="1477328"/>
          </a:xfrm>
          <a:prstGeom prst="rect">
            <a:avLst/>
          </a:prstGeom>
          <a:noFill/>
        </p:spPr>
        <p:txBody>
          <a:bodyPr wrap="square" rtlCol="0">
            <a:spAutoFit/>
          </a:bodyPr>
          <a:lstStyle/>
          <a:p>
            <a:r>
              <a:rPr lang="en-US" dirty="0" smtClean="0"/>
              <a:t>Cufflinks</a:t>
            </a:r>
          </a:p>
          <a:p>
            <a:r>
              <a:rPr lang="en-US" dirty="0" smtClean="0"/>
              <a:t>Trinity</a:t>
            </a:r>
          </a:p>
          <a:p>
            <a:r>
              <a:rPr lang="en-US" dirty="0" smtClean="0"/>
              <a:t>Bioconductor in R</a:t>
            </a:r>
          </a:p>
          <a:p>
            <a:r>
              <a:rPr lang="en-US" dirty="0"/>
              <a:t>	</a:t>
            </a:r>
            <a:r>
              <a:rPr lang="en-US" dirty="0" err="1" smtClean="0"/>
              <a:t>EdgeR</a:t>
            </a:r>
            <a:endParaRPr lang="en-US" dirty="0" smtClean="0"/>
          </a:p>
          <a:p>
            <a:r>
              <a:rPr lang="en-US" dirty="0"/>
              <a:t>	</a:t>
            </a:r>
            <a:r>
              <a:rPr lang="en-US" dirty="0" err="1" smtClean="0"/>
              <a:t>DESeq</a:t>
            </a:r>
            <a:endParaRPr lang="en-US" dirty="0"/>
          </a:p>
        </p:txBody>
      </p:sp>
    </p:spTree>
    <p:extLst>
      <p:ext uri="{BB962C8B-B14F-4D97-AF65-F5344CB8AC3E}">
        <p14:creationId xmlns:p14="http://schemas.microsoft.com/office/powerpoint/2010/main" val="13205599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Content Placeholder 5" descr="Figure5.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85641" y="2183980"/>
            <a:ext cx="3024336" cy="4100445"/>
          </a:xfrm>
          <a:prstGeom prst="rect">
            <a:avLst/>
          </a:prstGeom>
        </p:spPr>
      </p:pic>
      <p:sp>
        <p:nvSpPr>
          <p:cNvPr id="10" name="Oval 9"/>
          <p:cNvSpPr/>
          <p:nvPr/>
        </p:nvSpPr>
        <p:spPr>
          <a:xfrm>
            <a:off x="1544314" y="4707143"/>
            <a:ext cx="1224136" cy="1224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Calibri" panose="020F0502020204030204" pitchFamily="34" charset="0"/>
            </a:endParaRPr>
          </a:p>
        </p:txBody>
      </p:sp>
      <p:sp>
        <p:nvSpPr>
          <p:cNvPr id="13" name="Oval 12"/>
          <p:cNvSpPr/>
          <p:nvPr/>
        </p:nvSpPr>
        <p:spPr>
          <a:xfrm rot="18591683">
            <a:off x="1805796" y="4977690"/>
            <a:ext cx="1656184" cy="1227952"/>
          </a:xfrm>
          <a:prstGeom prst="ellipse">
            <a:avLst/>
          </a:prstGeom>
          <a:no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Calibri" panose="020F0502020204030204" pitchFamily="34" charset="0"/>
            </a:endParaRPr>
          </a:p>
        </p:txBody>
      </p:sp>
      <p:sp>
        <p:nvSpPr>
          <p:cNvPr id="17" name="TextBox 16"/>
          <p:cNvSpPr txBox="1"/>
          <p:nvPr/>
        </p:nvSpPr>
        <p:spPr>
          <a:xfrm>
            <a:off x="0" y="18774"/>
            <a:ext cx="9144000" cy="584775"/>
          </a:xfrm>
          <a:prstGeom prst="rect">
            <a:avLst/>
          </a:prstGeom>
          <a:solidFill>
            <a:schemeClr val="tx1">
              <a:lumMod val="50000"/>
              <a:alpha val="56000"/>
            </a:schemeClr>
          </a:solidFill>
        </p:spPr>
        <p:txBody>
          <a:bodyPr wrap="square" rtlCol="0">
            <a:spAutoFit/>
          </a:bodyPr>
          <a:lstStyle/>
          <a:p>
            <a:pPr algn="ctr"/>
            <a:r>
              <a:rPr lang="en-US" sz="3200" dirty="0" err="1" smtClean="0">
                <a:solidFill>
                  <a:schemeClr val="bg1"/>
                </a:solidFill>
                <a:latin typeface="+mj-lt"/>
              </a:rPr>
              <a:t>Metatranscriptomics</a:t>
            </a:r>
            <a:r>
              <a:rPr lang="en-US" sz="3200" dirty="0" smtClean="0">
                <a:solidFill>
                  <a:schemeClr val="bg1"/>
                </a:solidFill>
                <a:latin typeface="+mj-lt"/>
              </a:rPr>
              <a:t>: Understanding results</a:t>
            </a:r>
            <a:endParaRPr lang="en-US" dirty="0" smtClean="0">
              <a:solidFill>
                <a:schemeClr val="bg1"/>
              </a:solidFill>
              <a:latin typeface="+mj-lt"/>
            </a:endParaRPr>
          </a:p>
        </p:txBody>
      </p:sp>
      <p:sp>
        <p:nvSpPr>
          <p:cNvPr id="2" name="TextBox 1"/>
          <p:cNvSpPr txBox="1"/>
          <p:nvPr/>
        </p:nvSpPr>
        <p:spPr>
          <a:xfrm>
            <a:off x="145144" y="706863"/>
            <a:ext cx="8868228" cy="1661993"/>
          </a:xfrm>
          <a:prstGeom prst="rect">
            <a:avLst/>
          </a:prstGeom>
          <a:noFill/>
        </p:spPr>
        <p:txBody>
          <a:bodyPr wrap="square" rtlCol="0">
            <a:spAutoFit/>
          </a:bodyPr>
          <a:lstStyle/>
          <a:p>
            <a:r>
              <a:rPr lang="en-GB" sz="2800" i="1" dirty="0">
                <a:solidFill>
                  <a:schemeClr val="tx1">
                    <a:lumMod val="50000"/>
                  </a:schemeClr>
                </a:solidFill>
              </a:rPr>
              <a:t>How do we identify those systems which are differentially regulated across samples</a:t>
            </a:r>
            <a:r>
              <a:rPr lang="en-GB" sz="2800" dirty="0">
                <a:solidFill>
                  <a:schemeClr val="tx1">
                    <a:lumMod val="50000"/>
                  </a:schemeClr>
                </a:solidFill>
              </a:rPr>
              <a:t> (e.g. systems up-regulated in disease </a:t>
            </a:r>
            <a:r>
              <a:rPr lang="en-GB" sz="2800" dirty="0" err="1">
                <a:solidFill>
                  <a:schemeClr val="tx1">
                    <a:lumMod val="50000"/>
                  </a:schemeClr>
                </a:solidFill>
              </a:rPr>
              <a:t>vrs</a:t>
            </a:r>
            <a:r>
              <a:rPr lang="en-GB" sz="2800" dirty="0">
                <a:solidFill>
                  <a:schemeClr val="tx1">
                    <a:lumMod val="50000"/>
                  </a:schemeClr>
                </a:solidFill>
              </a:rPr>
              <a:t>. health)?</a:t>
            </a:r>
          </a:p>
          <a:p>
            <a:endParaRPr lang="en-US" dirty="0"/>
          </a:p>
        </p:txBody>
      </p:sp>
      <p:sp>
        <p:nvSpPr>
          <p:cNvPr id="3" name="TextBox 2"/>
          <p:cNvSpPr txBox="1"/>
          <p:nvPr/>
        </p:nvSpPr>
        <p:spPr>
          <a:xfrm>
            <a:off x="3909976" y="2282013"/>
            <a:ext cx="5234023" cy="646331"/>
          </a:xfrm>
          <a:prstGeom prst="rect">
            <a:avLst/>
          </a:prstGeom>
          <a:noFill/>
        </p:spPr>
        <p:txBody>
          <a:bodyPr wrap="square" rtlCol="0">
            <a:spAutoFit/>
          </a:bodyPr>
          <a:lstStyle/>
          <a:p>
            <a:r>
              <a:rPr lang="en-US" dirty="0" smtClean="0">
                <a:solidFill>
                  <a:schemeClr val="tx1">
                    <a:lumMod val="50000"/>
                  </a:schemeClr>
                </a:solidFill>
              </a:rPr>
              <a:t>Gene Set </a:t>
            </a:r>
            <a:r>
              <a:rPr lang="en-US" smtClean="0">
                <a:solidFill>
                  <a:schemeClr val="tx1">
                    <a:lumMod val="50000"/>
                  </a:schemeClr>
                </a:solidFill>
              </a:rPr>
              <a:t>Enrichment Analysis</a:t>
            </a:r>
          </a:p>
          <a:p>
            <a:r>
              <a:rPr lang="en-US" dirty="0" smtClean="0">
                <a:solidFill>
                  <a:schemeClr val="tx1">
                    <a:lumMod val="50000"/>
                  </a:schemeClr>
                </a:solidFill>
              </a:rPr>
              <a:t> 	- Node Size = number genes with an annotation</a:t>
            </a:r>
            <a:endParaRPr lang="en-US" dirty="0">
              <a:solidFill>
                <a:schemeClr val="tx1">
                  <a:lumMod val="50000"/>
                </a:schemeClr>
              </a:solidFill>
            </a:endParaRPr>
          </a:p>
        </p:txBody>
      </p:sp>
      <p:sp>
        <p:nvSpPr>
          <p:cNvPr id="5" name="Rectangle 4"/>
          <p:cNvSpPr/>
          <p:nvPr/>
        </p:nvSpPr>
        <p:spPr>
          <a:xfrm>
            <a:off x="3909977" y="4149786"/>
            <a:ext cx="4493731" cy="923330"/>
          </a:xfrm>
          <a:prstGeom prst="rect">
            <a:avLst/>
          </a:prstGeom>
        </p:spPr>
        <p:txBody>
          <a:bodyPr wrap="none">
            <a:spAutoFit/>
          </a:bodyPr>
          <a:lstStyle/>
          <a:p>
            <a:r>
              <a:rPr lang="en-US" dirty="0" smtClean="0">
                <a:solidFill>
                  <a:schemeClr val="tx1">
                    <a:lumMod val="50000"/>
                  </a:schemeClr>
                </a:solidFill>
              </a:rPr>
              <a:t>Network analysis </a:t>
            </a:r>
          </a:p>
          <a:p>
            <a:r>
              <a:rPr lang="en-US" dirty="0">
                <a:solidFill>
                  <a:schemeClr val="tx1">
                    <a:lumMod val="50000"/>
                  </a:schemeClr>
                </a:solidFill>
              </a:rPr>
              <a:t>	</a:t>
            </a:r>
            <a:r>
              <a:rPr lang="en-US" dirty="0" smtClean="0">
                <a:solidFill>
                  <a:schemeClr val="tx1">
                    <a:lumMod val="50000"/>
                  </a:schemeClr>
                </a:solidFill>
              </a:rPr>
              <a:t>– genes with related function and similar </a:t>
            </a:r>
          </a:p>
          <a:p>
            <a:r>
              <a:rPr lang="en-US" dirty="0">
                <a:solidFill>
                  <a:schemeClr val="tx1">
                    <a:lumMod val="50000"/>
                  </a:schemeClr>
                </a:solidFill>
              </a:rPr>
              <a:t>	</a:t>
            </a:r>
            <a:r>
              <a:rPr lang="en-US" dirty="0" smtClean="0">
                <a:solidFill>
                  <a:schemeClr val="tx1">
                    <a:lumMod val="50000"/>
                  </a:schemeClr>
                </a:solidFill>
              </a:rPr>
              <a:t>changes in expression </a:t>
            </a:r>
            <a:endParaRPr lang="en-US" dirty="0">
              <a:solidFill>
                <a:schemeClr val="tx1">
                  <a:lumMod val="50000"/>
                </a:schemeClr>
              </a:solidFill>
            </a:endParaRPr>
          </a:p>
        </p:txBody>
      </p:sp>
    </p:spTree>
    <p:extLst>
      <p:ext uri="{BB962C8B-B14F-4D97-AF65-F5344CB8AC3E}">
        <p14:creationId xmlns:p14="http://schemas.microsoft.com/office/powerpoint/2010/main" val="20390886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What is metagenomics?</a:t>
            </a:r>
          </a:p>
        </p:txBody>
      </p:sp>
      <p:sp>
        <p:nvSpPr>
          <p:cNvPr id="3" name="TextBox 2"/>
          <p:cNvSpPr txBox="1"/>
          <p:nvPr/>
        </p:nvSpPr>
        <p:spPr>
          <a:xfrm>
            <a:off x="721360" y="1114772"/>
            <a:ext cx="5598160" cy="707886"/>
          </a:xfrm>
          <a:prstGeom prst="rect">
            <a:avLst/>
          </a:prstGeom>
          <a:noFill/>
        </p:spPr>
        <p:txBody>
          <a:bodyPr wrap="square" rtlCol="0">
            <a:spAutoFit/>
          </a:bodyPr>
          <a:lstStyle/>
          <a:p>
            <a:r>
              <a:rPr lang="en-US" sz="4000" dirty="0" smtClean="0">
                <a:solidFill>
                  <a:schemeClr val="tx1">
                    <a:lumMod val="50000"/>
                  </a:schemeClr>
                </a:solidFill>
              </a:rPr>
              <a:t>Environmental genomics</a:t>
            </a:r>
            <a:endParaRPr lang="en-US" sz="4000" dirty="0">
              <a:solidFill>
                <a:schemeClr val="tx1">
                  <a:lumMod val="50000"/>
                </a:schemeClr>
              </a:solidFill>
            </a:endParaRPr>
          </a:p>
        </p:txBody>
      </p:sp>
      <p:sp>
        <p:nvSpPr>
          <p:cNvPr id="4" name="TextBox 3"/>
          <p:cNvSpPr txBox="1"/>
          <p:nvPr/>
        </p:nvSpPr>
        <p:spPr>
          <a:xfrm>
            <a:off x="1595120" y="2814320"/>
            <a:ext cx="5191760" cy="1200329"/>
          </a:xfrm>
          <a:prstGeom prst="rect">
            <a:avLst/>
          </a:prstGeom>
          <a:noFill/>
        </p:spPr>
        <p:txBody>
          <a:bodyPr wrap="square" rtlCol="0">
            <a:spAutoFit/>
          </a:bodyPr>
          <a:lstStyle/>
          <a:p>
            <a:r>
              <a:rPr lang="en-US" dirty="0" smtClean="0">
                <a:solidFill>
                  <a:schemeClr val="tx1">
                    <a:lumMod val="50000"/>
                  </a:schemeClr>
                </a:solidFill>
              </a:rPr>
              <a:t>Microbiomes</a:t>
            </a:r>
          </a:p>
          <a:p>
            <a:r>
              <a:rPr lang="en-US" dirty="0" smtClean="0">
                <a:solidFill>
                  <a:schemeClr val="tx1">
                    <a:lumMod val="50000"/>
                  </a:schemeClr>
                </a:solidFill>
              </a:rPr>
              <a:t>	</a:t>
            </a:r>
            <a:r>
              <a:rPr lang="en-US" dirty="0" err="1" smtClean="0">
                <a:solidFill>
                  <a:schemeClr val="tx1">
                    <a:lumMod val="50000"/>
                  </a:schemeClr>
                </a:solidFill>
              </a:rPr>
              <a:t>e.g</a:t>
            </a:r>
            <a:r>
              <a:rPr lang="en-US" dirty="0" smtClean="0">
                <a:solidFill>
                  <a:schemeClr val="tx1">
                    <a:lumMod val="50000"/>
                  </a:schemeClr>
                </a:solidFill>
              </a:rPr>
              <a:t> genomes of microbes in soil samples</a:t>
            </a:r>
          </a:p>
          <a:p>
            <a:r>
              <a:rPr lang="en-US" dirty="0" smtClean="0">
                <a:solidFill>
                  <a:schemeClr val="tx1">
                    <a:lumMod val="50000"/>
                  </a:schemeClr>
                </a:solidFill>
              </a:rPr>
              <a:t>Plant Pathogen Infection</a:t>
            </a:r>
          </a:p>
          <a:p>
            <a:r>
              <a:rPr lang="en-US" dirty="0">
                <a:solidFill>
                  <a:schemeClr val="tx1">
                    <a:lumMod val="50000"/>
                  </a:schemeClr>
                </a:solidFill>
              </a:rPr>
              <a:t>	</a:t>
            </a:r>
            <a:r>
              <a:rPr lang="en-US" dirty="0" err="1" smtClean="0">
                <a:solidFill>
                  <a:schemeClr val="tx1">
                    <a:lumMod val="50000"/>
                  </a:schemeClr>
                </a:solidFill>
              </a:rPr>
              <a:t>e.g</a:t>
            </a:r>
            <a:r>
              <a:rPr lang="en-US" dirty="0" smtClean="0">
                <a:solidFill>
                  <a:schemeClr val="tx1">
                    <a:lumMod val="50000"/>
                  </a:schemeClr>
                </a:solidFill>
              </a:rPr>
              <a:t> </a:t>
            </a:r>
            <a:r>
              <a:rPr lang="en-US" dirty="0">
                <a:solidFill>
                  <a:schemeClr val="tx1">
                    <a:lumMod val="50000"/>
                  </a:schemeClr>
                </a:solidFill>
              </a:rPr>
              <a:t>f</a:t>
            </a:r>
            <a:r>
              <a:rPr lang="en-US" dirty="0" smtClean="0">
                <a:solidFill>
                  <a:schemeClr val="tx1">
                    <a:lumMod val="50000"/>
                  </a:schemeClr>
                </a:solidFill>
              </a:rPr>
              <a:t>ield </a:t>
            </a:r>
            <a:r>
              <a:rPr lang="en-US" dirty="0" err="1">
                <a:solidFill>
                  <a:schemeClr val="tx1">
                    <a:lumMod val="50000"/>
                  </a:schemeClr>
                </a:solidFill>
              </a:rPr>
              <a:t>p</a:t>
            </a:r>
            <a:r>
              <a:rPr lang="en-US" dirty="0" err="1" smtClean="0">
                <a:solidFill>
                  <a:schemeClr val="tx1">
                    <a:lumMod val="50000"/>
                  </a:schemeClr>
                </a:solidFill>
              </a:rPr>
              <a:t>athogenomics</a:t>
            </a:r>
            <a:endParaRPr lang="en-US" dirty="0">
              <a:solidFill>
                <a:schemeClr val="tx1">
                  <a:lumMod val="50000"/>
                </a:schemeClr>
              </a:solidFill>
            </a:endParaRPr>
          </a:p>
        </p:txBody>
      </p:sp>
      <p:sp>
        <p:nvSpPr>
          <p:cNvPr id="5" name="TextBox 4"/>
          <p:cNvSpPr txBox="1"/>
          <p:nvPr/>
        </p:nvSpPr>
        <p:spPr>
          <a:xfrm>
            <a:off x="1381760" y="1988046"/>
            <a:ext cx="5191760" cy="369332"/>
          </a:xfrm>
          <a:prstGeom prst="rect">
            <a:avLst/>
          </a:prstGeom>
          <a:noFill/>
        </p:spPr>
        <p:txBody>
          <a:bodyPr wrap="square" rtlCol="0">
            <a:spAutoFit/>
          </a:bodyPr>
          <a:lstStyle/>
          <a:p>
            <a:r>
              <a:rPr lang="en-US" dirty="0" smtClean="0">
                <a:solidFill>
                  <a:schemeClr val="tx1">
                    <a:lumMod val="50000"/>
                  </a:schemeClr>
                </a:solidFill>
              </a:rPr>
              <a:t>Samples of mixed genomes, from some place</a:t>
            </a:r>
            <a:endParaRPr lang="en-US" dirty="0">
              <a:solidFill>
                <a:schemeClr val="tx1">
                  <a:lumMod val="50000"/>
                </a:schemeClr>
              </a:solidFill>
            </a:endParaRPr>
          </a:p>
        </p:txBody>
      </p:sp>
      <p:sp>
        <p:nvSpPr>
          <p:cNvPr id="6" name="TextBox 5"/>
          <p:cNvSpPr txBox="1"/>
          <p:nvPr/>
        </p:nvSpPr>
        <p:spPr>
          <a:xfrm>
            <a:off x="1381760" y="4471591"/>
            <a:ext cx="5191760" cy="646331"/>
          </a:xfrm>
          <a:prstGeom prst="rect">
            <a:avLst/>
          </a:prstGeom>
          <a:noFill/>
        </p:spPr>
        <p:txBody>
          <a:bodyPr wrap="square" rtlCol="0">
            <a:spAutoFit/>
          </a:bodyPr>
          <a:lstStyle/>
          <a:p>
            <a:r>
              <a:rPr lang="en-US" dirty="0" smtClean="0">
                <a:solidFill>
                  <a:schemeClr val="tx1">
                    <a:lumMod val="50000"/>
                  </a:schemeClr>
                </a:solidFill>
              </a:rPr>
              <a:t>Not so much marker gene surveys </a:t>
            </a:r>
          </a:p>
          <a:p>
            <a:r>
              <a:rPr lang="en-US" dirty="0">
                <a:solidFill>
                  <a:schemeClr val="tx1">
                    <a:lumMod val="50000"/>
                  </a:schemeClr>
                </a:solidFill>
              </a:rPr>
              <a:t>	</a:t>
            </a:r>
            <a:r>
              <a:rPr lang="en-US" dirty="0" err="1" smtClean="0">
                <a:solidFill>
                  <a:schemeClr val="tx1">
                    <a:lumMod val="50000"/>
                  </a:schemeClr>
                </a:solidFill>
              </a:rPr>
              <a:t>eg</a:t>
            </a:r>
            <a:r>
              <a:rPr lang="en-US" dirty="0" smtClean="0">
                <a:solidFill>
                  <a:schemeClr val="tx1">
                    <a:lumMod val="50000"/>
                  </a:schemeClr>
                </a:solidFill>
              </a:rPr>
              <a:t>. 16S</a:t>
            </a:r>
            <a:endParaRPr lang="en-US" dirty="0">
              <a:solidFill>
                <a:schemeClr val="tx1">
                  <a:lumMod val="50000"/>
                </a:schemeClr>
              </a:solidFill>
            </a:endParaRPr>
          </a:p>
        </p:txBody>
      </p:sp>
      <p:sp>
        <p:nvSpPr>
          <p:cNvPr id="7" name="TextBox 6"/>
          <p:cNvSpPr txBox="1"/>
          <p:nvPr/>
        </p:nvSpPr>
        <p:spPr>
          <a:xfrm>
            <a:off x="274320" y="5574864"/>
            <a:ext cx="8575040" cy="1077218"/>
          </a:xfrm>
          <a:prstGeom prst="rect">
            <a:avLst/>
          </a:prstGeom>
          <a:noFill/>
        </p:spPr>
        <p:txBody>
          <a:bodyPr wrap="square" rtlCol="0">
            <a:spAutoFit/>
          </a:bodyPr>
          <a:lstStyle/>
          <a:p>
            <a:r>
              <a:rPr lang="en-US" sz="3200" dirty="0" smtClean="0">
                <a:solidFill>
                  <a:schemeClr val="tx1">
                    <a:lumMod val="50000"/>
                  </a:schemeClr>
                </a:solidFill>
              </a:rPr>
              <a:t>Effective way to profile structure and function of communities</a:t>
            </a:r>
            <a:endParaRPr lang="en-US" sz="3200" dirty="0">
              <a:solidFill>
                <a:schemeClr val="tx1">
                  <a:lumMod val="50000"/>
                </a:schemeClr>
              </a:solidFill>
            </a:endParaRPr>
          </a:p>
        </p:txBody>
      </p:sp>
    </p:spTree>
    <p:extLst>
      <p:ext uri="{BB962C8B-B14F-4D97-AF65-F5344CB8AC3E}">
        <p14:creationId xmlns:p14="http://schemas.microsoft.com/office/powerpoint/2010/main" val="14899923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Content Placeholder 5" descr="Figure5.jpg"/>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3419256" y="4327451"/>
            <a:ext cx="2324389" cy="2241375"/>
          </a:xfrm>
        </p:spPr>
      </p:pic>
      <p:grpSp>
        <p:nvGrpSpPr>
          <p:cNvPr id="28" name="Group 27"/>
          <p:cNvGrpSpPr/>
          <p:nvPr/>
        </p:nvGrpSpPr>
        <p:grpSpPr>
          <a:xfrm>
            <a:off x="1740165" y="2109179"/>
            <a:ext cx="1322059" cy="2373514"/>
            <a:chOff x="182464" y="2279622"/>
            <a:chExt cx="1322059" cy="2373514"/>
          </a:xfrm>
        </p:grpSpPr>
        <p:sp>
          <p:nvSpPr>
            <p:cNvPr id="29" name="Rectangle 28"/>
            <p:cNvSpPr/>
            <p:nvPr/>
          </p:nvSpPr>
          <p:spPr>
            <a:xfrm>
              <a:off x="326480" y="2279622"/>
              <a:ext cx="108012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p:cNvSpPr/>
            <p:nvPr/>
          </p:nvSpPr>
          <p:spPr>
            <a:xfrm>
              <a:off x="424403" y="4437112"/>
              <a:ext cx="108012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182464" y="2960950"/>
              <a:ext cx="360040" cy="68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34" name="Picture 3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08177" y="4290299"/>
            <a:ext cx="2336870" cy="2278527"/>
          </a:xfrm>
          <a:prstGeom prst="rect">
            <a:avLst/>
          </a:prstGeom>
        </p:spPr>
      </p:pic>
      <p:sp>
        <p:nvSpPr>
          <p:cNvPr id="35" name="Rectangle 34"/>
          <p:cNvSpPr/>
          <p:nvPr/>
        </p:nvSpPr>
        <p:spPr>
          <a:xfrm>
            <a:off x="3787868" y="3502393"/>
            <a:ext cx="4457179" cy="637744"/>
          </a:xfrm>
          <a:prstGeom prst="rect">
            <a:avLst/>
          </a:prstGeom>
        </p:spPr>
        <p:txBody>
          <a:bodyPr wrap="square" lIns="82935" tIns="41468" rIns="82935" bIns="41468">
            <a:spAutoFit/>
          </a:bodyPr>
          <a:lstStyle/>
          <a:p>
            <a:pPr algn="ctr"/>
            <a:r>
              <a:rPr lang="en-US" sz="1800" dirty="0" smtClean="0">
                <a:latin typeface="Calibri" panose="020F0502020204030204" pitchFamily="34" charset="0"/>
              </a:rPr>
              <a:t>Genes involved in pathways associated with cell wall biogenesis</a:t>
            </a:r>
            <a:endParaRPr lang="en-CA" sz="1800" dirty="0">
              <a:latin typeface="Calibri" panose="020F0502020204030204" pitchFamily="34" charset="0"/>
            </a:endParaRPr>
          </a:p>
        </p:txBody>
      </p:sp>
      <p:sp>
        <p:nvSpPr>
          <p:cNvPr id="36" name="Rectangle 35"/>
          <p:cNvSpPr/>
          <p:nvPr/>
        </p:nvSpPr>
        <p:spPr>
          <a:xfrm>
            <a:off x="3767499" y="6573762"/>
            <a:ext cx="1584175" cy="268412"/>
          </a:xfrm>
          <a:prstGeom prst="rect">
            <a:avLst/>
          </a:prstGeom>
        </p:spPr>
        <p:txBody>
          <a:bodyPr wrap="square" lIns="82935" tIns="41468" rIns="82935" bIns="41468">
            <a:spAutoFit/>
          </a:bodyPr>
          <a:lstStyle/>
          <a:p>
            <a:r>
              <a:rPr lang="en-US" sz="1200" dirty="0" smtClean="0">
                <a:latin typeface="Calibri" panose="020F0502020204030204" pitchFamily="34" charset="0"/>
              </a:rPr>
              <a:t>Relative abundance</a:t>
            </a:r>
            <a:endParaRPr lang="en-CA" sz="1200" dirty="0">
              <a:latin typeface="Calibri" panose="020F0502020204030204" pitchFamily="34" charset="0"/>
            </a:endParaRPr>
          </a:p>
        </p:txBody>
      </p:sp>
      <p:sp>
        <p:nvSpPr>
          <p:cNvPr id="37" name="Rectangle 36"/>
          <p:cNvSpPr/>
          <p:nvPr/>
        </p:nvSpPr>
        <p:spPr>
          <a:xfrm>
            <a:off x="6499093" y="6520906"/>
            <a:ext cx="1745954" cy="453078"/>
          </a:xfrm>
          <a:prstGeom prst="rect">
            <a:avLst/>
          </a:prstGeom>
        </p:spPr>
        <p:txBody>
          <a:bodyPr wrap="square" lIns="82935" tIns="41468" rIns="82935" bIns="41468">
            <a:spAutoFit/>
          </a:bodyPr>
          <a:lstStyle/>
          <a:p>
            <a:r>
              <a:rPr lang="en-US" sz="1200" dirty="0" smtClean="0">
                <a:latin typeface="Calibri" panose="020F0502020204030204" pitchFamily="34" charset="0"/>
              </a:rPr>
              <a:t>Relative abundance and contributing taxa</a:t>
            </a:r>
            <a:endParaRPr lang="en-CA" sz="1200" dirty="0">
              <a:latin typeface="Calibri" panose="020F0502020204030204" pitchFamily="34" charset="0"/>
            </a:endParaRPr>
          </a:p>
        </p:txBody>
      </p:sp>
      <p:sp>
        <p:nvSpPr>
          <p:cNvPr id="15" name="TextBox 14"/>
          <p:cNvSpPr txBox="1"/>
          <p:nvPr/>
        </p:nvSpPr>
        <p:spPr>
          <a:xfrm>
            <a:off x="0" y="18774"/>
            <a:ext cx="9144000" cy="584775"/>
          </a:xfrm>
          <a:prstGeom prst="rect">
            <a:avLst/>
          </a:prstGeom>
          <a:solidFill>
            <a:schemeClr val="tx1">
              <a:lumMod val="50000"/>
              <a:alpha val="56000"/>
            </a:schemeClr>
          </a:solidFill>
        </p:spPr>
        <p:txBody>
          <a:bodyPr wrap="square" rtlCol="0">
            <a:spAutoFit/>
          </a:bodyPr>
          <a:lstStyle/>
          <a:p>
            <a:pPr algn="ctr"/>
            <a:r>
              <a:rPr lang="en-US" sz="3200" dirty="0" err="1" smtClean="0">
                <a:solidFill>
                  <a:schemeClr val="bg1"/>
                </a:solidFill>
                <a:latin typeface="+mj-lt"/>
              </a:rPr>
              <a:t>Metatranscriptomics</a:t>
            </a:r>
            <a:r>
              <a:rPr lang="en-US" sz="3200" dirty="0" smtClean="0">
                <a:solidFill>
                  <a:schemeClr val="bg1"/>
                </a:solidFill>
                <a:latin typeface="+mj-lt"/>
              </a:rPr>
              <a:t>: Understanding results</a:t>
            </a:r>
            <a:endParaRPr lang="en-US" dirty="0" smtClean="0">
              <a:solidFill>
                <a:schemeClr val="bg1"/>
              </a:solidFill>
              <a:latin typeface="+mj-lt"/>
            </a:endParaRPr>
          </a:p>
        </p:txBody>
      </p:sp>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87581" y="790863"/>
            <a:ext cx="4057752" cy="2710243"/>
          </a:xfrm>
          <a:prstGeom prst="rect">
            <a:avLst/>
          </a:prstGeom>
        </p:spPr>
      </p:pic>
      <p:sp>
        <p:nvSpPr>
          <p:cNvPr id="5" name="TextBox 4"/>
          <p:cNvSpPr txBox="1"/>
          <p:nvPr/>
        </p:nvSpPr>
        <p:spPr>
          <a:xfrm>
            <a:off x="291402" y="1054780"/>
            <a:ext cx="2491991" cy="1477328"/>
          </a:xfrm>
          <a:prstGeom prst="rect">
            <a:avLst/>
          </a:prstGeom>
          <a:noFill/>
        </p:spPr>
        <p:txBody>
          <a:bodyPr wrap="square" rtlCol="0">
            <a:spAutoFit/>
          </a:bodyPr>
          <a:lstStyle/>
          <a:p>
            <a:r>
              <a:rPr lang="en-US" dirty="0" err="1" smtClean="0"/>
              <a:t>Cytoscape</a:t>
            </a:r>
            <a:endParaRPr lang="en-US" dirty="0" smtClean="0"/>
          </a:p>
          <a:p>
            <a:r>
              <a:rPr lang="en-US" dirty="0" smtClean="0">
                <a:hlinkClick r:id="rId6"/>
              </a:rPr>
              <a:t>www.cytoscape.org</a:t>
            </a:r>
            <a:endParaRPr lang="en-US" dirty="0" smtClean="0"/>
          </a:p>
          <a:p>
            <a:r>
              <a:rPr lang="en-US" dirty="0" smtClean="0"/>
              <a:t>MeV </a:t>
            </a:r>
          </a:p>
          <a:p>
            <a:r>
              <a:rPr lang="en-US" dirty="0" smtClean="0">
                <a:hlinkClick r:id="rId7"/>
              </a:rPr>
              <a:t>www.tm4.org/mev.html</a:t>
            </a:r>
            <a:endParaRPr lang="en-US" dirty="0" smtClean="0"/>
          </a:p>
          <a:p>
            <a:endParaRPr lang="en-US" dirty="0"/>
          </a:p>
        </p:txBody>
      </p:sp>
      <p:sp>
        <p:nvSpPr>
          <p:cNvPr id="18" name="TextBox 17"/>
          <p:cNvSpPr txBox="1"/>
          <p:nvPr/>
        </p:nvSpPr>
        <p:spPr>
          <a:xfrm>
            <a:off x="291402" y="2856512"/>
            <a:ext cx="2491991" cy="923330"/>
          </a:xfrm>
          <a:prstGeom prst="rect">
            <a:avLst/>
          </a:prstGeom>
          <a:noFill/>
        </p:spPr>
        <p:txBody>
          <a:bodyPr wrap="square" rtlCol="0">
            <a:spAutoFit/>
          </a:bodyPr>
          <a:lstStyle/>
          <a:p>
            <a:r>
              <a:rPr lang="en-US" dirty="0" smtClean="0"/>
              <a:t>R</a:t>
            </a:r>
          </a:p>
          <a:p>
            <a:r>
              <a:rPr lang="en-US" dirty="0" smtClean="0"/>
              <a:t>D3.js</a:t>
            </a:r>
          </a:p>
          <a:p>
            <a:endParaRPr lang="en-US" dirty="0"/>
          </a:p>
        </p:txBody>
      </p:sp>
    </p:spTree>
    <p:extLst>
      <p:ext uri="{BB962C8B-B14F-4D97-AF65-F5344CB8AC3E}">
        <p14:creationId xmlns:p14="http://schemas.microsoft.com/office/powerpoint/2010/main" val="19351773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1740165" y="2109179"/>
            <a:ext cx="1322059" cy="2373514"/>
            <a:chOff x="182464" y="2279622"/>
            <a:chExt cx="1322059" cy="2373514"/>
          </a:xfrm>
        </p:grpSpPr>
        <p:sp>
          <p:nvSpPr>
            <p:cNvPr id="29" name="Rectangle 28"/>
            <p:cNvSpPr/>
            <p:nvPr/>
          </p:nvSpPr>
          <p:spPr>
            <a:xfrm>
              <a:off x="326480" y="2279622"/>
              <a:ext cx="108012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p:cNvSpPr/>
            <p:nvPr/>
          </p:nvSpPr>
          <p:spPr>
            <a:xfrm>
              <a:off x="424403" y="4437112"/>
              <a:ext cx="108012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182464" y="2960950"/>
              <a:ext cx="360040" cy="68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5" name="TextBox 14"/>
          <p:cNvSpPr txBox="1"/>
          <p:nvPr/>
        </p:nvSpPr>
        <p:spPr>
          <a:xfrm>
            <a:off x="0" y="18774"/>
            <a:ext cx="9144000" cy="584775"/>
          </a:xfrm>
          <a:prstGeom prst="rect">
            <a:avLst/>
          </a:prstGeom>
          <a:solidFill>
            <a:schemeClr val="tx1">
              <a:lumMod val="50000"/>
              <a:alpha val="56000"/>
            </a:schemeClr>
          </a:solidFill>
        </p:spPr>
        <p:txBody>
          <a:bodyPr wrap="square" rtlCol="0">
            <a:spAutoFit/>
          </a:bodyPr>
          <a:lstStyle/>
          <a:p>
            <a:pPr algn="ctr"/>
            <a:r>
              <a:rPr lang="en-US" sz="3200" dirty="0" smtClean="0">
                <a:solidFill>
                  <a:schemeClr val="bg1"/>
                </a:solidFill>
                <a:latin typeface="+mj-lt"/>
              </a:rPr>
              <a:t>Metagenomics approaches - Summary</a:t>
            </a:r>
            <a:endParaRPr lang="en-US" dirty="0" smtClean="0">
              <a:solidFill>
                <a:schemeClr val="bg1"/>
              </a:solidFill>
              <a:latin typeface="+mj-lt"/>
            </a:endParaRPr>
          </a:p>
        </p:txBody>
      </p:sp>
      <p:sp>
        <p:nvSpPr>
          <p:cNvPr id="4" name="TextBox 3"/>
          <p:cNvSpPr txBox="1"/>
          <p:nvPr/>
        </p:nvSpPr>
        <p:spPr>
          <a:xfrm>
            <a:off x="707773" y="2035283"/>
            <a:ext cx="1716468" cy="369332"/>
          </a:xfrm>
          <a:prstGeom prst="rect">
            <a:avLst/>
          </a:prstGeom>
          <a:noFill/>
        </p:spPr>
        <p:txBody>
          <a:bodyPr wrap="square" rtlCol="0">
            <a:spAutoFit/>
          </a:bodyPr>
          <a:lstStyle/>
          <a:p>
            <a:r>
              <a:rPr lang="en-US" dirty="0" smtClean="0"/>
              <a:t>Who’s There?</a:t>
            </a:r>
            <a:endParaRPr lang="en-US" dirty="0"/>
          </a:p>
        </p:txBody>
      </p:sp>
      <p:sp>
        <p:nvSpPr>
          <p:cNvPr id="6" name="TextBox 5"/>
          <p:cNvSpPr txBox="1"/>
          <p:nvPr/>
        </p:nvSpPr>
        <p:spPr>
          <a:xfrm>
            <a:off x="1740165" y="3883181"/>
            <a:ext cx="1215751" cy="646331"/>
          </a:xfrm>
          <a:prstGeom prst="rect">
            <a:avLst/>
          </a:prstGeom>
          <a:noFill/>
        </p:spPr>
        <p:txBody>
          <a:bodyPr wrap="square" rtlCol="0">
            <a:spAutoFit/>
          </a:bodyPr>
          <a:lstStyle/>
          <a:p>
            <a:r>
              <a:rPr lang="en-US" dirty="0" smtClean="0"/>
              <a:t>Taxonomic Binning</a:t>
            </a:r>
            <a:endParaRPr lang="en-US" dirty="0"/>
          </a:p>
        </p:txBody>
      </p:sp>
      <p:sp>
        <p:nvSpPr>
          <p:cNvPr id="7" name="TextBox 6"/>
          <p:cNvSpPr txBox="1"/>
          <p:nvPr/>
        </p:nvSpPr>
        <p:spPr>
          <a:xfrm>
            <a:off x="131286" y="3883181"/>
            <a:ext cx="1383035" cy="646331"/>
          </a:xfrm>
          <a:prstGeom prst="rect">
            <a:avLst/>
          </a:prstGeom>
          <a:noFill/>
        </p:spPr>
        <p:txBody>
          <a:bodyPr wrap="square" rtlCol="0">
            <a:spAutoFit/>
          </a:bodyPr>
          <a:lstStyle/>
          <a:p>
            <a:r>
              <a:rPr lang="en-US" dirty="0" smtClean="0"/>
              <a:t>Marker Gene</a:t>
            </a:r>
            <a:endParaRPr lang="en-US" dirty="0"/>
          </a:p>
        </p:txBody>
      </p:sp>
      <p:sp>
        <p:nvSpPr>
          <p:cNvPr id="8" name="Down Arrow 7"/>
          <p:cNvSpPr/>
          <p:nvPr/>
        </p:nvSpPr>
        <p:spPr>
          <a:xfrm>
            <a:off x="1254600" y="2532863"/>
            <a:ext cx="259721" cy="1626665"/>
          </a:xfrm>
          <a:prstGeom prst="downArrow">
            <a:avLst/>
          </a:prstGeom>
          <a:solidFill>
            <a:schemeClr val="accent3">
              <a:lumMod val="75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wn Arrow 30"/>
          <p:cNvSpPr/>
          <p:nvPr/>
        </p:nvSpPr>
        <p:spPr>
          <a:xfrm rot="17496197">
            <a:off x="2398970" y="4045573"/>
            <a:ext cx="259721" cy="2171975"/>
          </a:xfrm>
          <a:prstGeom prst="downArrow">
            <a:avLst/>
          </a:prstGeom>
          <a:solidFill>
            <a:schemeClr val="accent3">
              <a:lumMod val="75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738705" y="5459887"/>
            <a:ext cx="1079059" cy="369332"/>
          </a:xfrm>
          <a:prstGeom prst="rect">
            <a:avLst/>
          </a:prstGeom>
          <a:noFill/>
        </p:spPr>
        <p:txBody>
          <a:bodyPr wrap="square" rtlCol="0">
            <a:spAutoFit/>
          </a:bodyPr>
          <a:lstStyle/>
          <a:p>
            <a:r>
              <a:rPr lang="en-US" dirty="0" smtClean="0"/>
              <a:t>Assembly</a:t>
            </a:r>
            <a:endParaRPr lang="en-US" dirty="0"/>
          </a:p>
        </p:txBody>
      </p:sp>
      <p:grpSp>
        <p:nvGrpSpPr>
          <p:cNvPr id="24" name="Group 23"/>
          <p:cNvGrpSpPr/>
          <p:nvPr/>
        </p:nvGrpSpPr>
        <p:grpSpPr>
          <a:xfrm>
            <a:off x="3142038" y="2032525"/>
            <a:ext cx="2361224" cy="3341489"/>
            <a:chOff x="3142038" y="2032525"/>
            <a:chExt cx="2361224" cy="3341489"/>
          </a:xfrm>
        </p:grpSpPr>
        <p:sp>
          <p:nvSpPr>
            <p:cNvPr id="17" name="TextBox 16"/>
            <p:cNvSpPr txBox="1"/>
            <p:nvPr/>
          </p:nvSpPr>
          <p:spPr>
            <a:xfrm>
              <a:off x="3142038" y="2032525"/>
              <a:ext cx="2361224" cy="369332"/>
            </a:xfrm>
            <a:prstGeom prst="rect">
              <a:avLst/>
            </a:prstGeom>
            <a:noFill/>
          </p:spPr>
          <p:txBody>
            <a:bodyPr wrap="square" rtlCol="0">
              <a:spAutoFit/>
            </a:bodyPr>
            <a:lstStyle/>
            <a:p>
              <a:r>
                <a:rPr lang="en-US" dirty="0" smtClean="0"/>
                <a:t>What Are They Doing?</a:t>
              </a:r>
              <a:endParaRPr lang="en-US" dirty="0"/>
            </a:p>
          </p:txBody>
        </p:sp>
        <p:sp>
          <p:nvSpPr>
            <p:cNvPr id="22" name="TextBox 21"/>
            <p:cNvSpPr txBox="1"/>
            <p:nvPr/>
          </p:nvSpPr>
          <p:spPr>
            <a:xfrm>
              <a:off x="3714774" y="2972770"/>
              <a:ext cx="1480224" cy="646331"/>
            </a:xfrm>
            <a:prstGeom prst="rect">
              <a:avLst/>
            </a:prstGeom>
            <a:noFill/>
          </p:spPr>
          <p:txBody>
            <a:bodyPr wrap="square" rtlCol="0">
              <a:spAutoFit/>
            </a:bodyPr>
            <a:lstStyle/>
            <a:p>
              <a:r>
                <a:rPr lang="en-US" dirty="0" smtClean="0"/>
                <a:t>Functional</a:t>
              </a:r>
            </a:p>
            <a:p>
              <a:r>
                <a:rPr lang="en-US" dirty="0" smtClean="0"/>
                <a:t>Annotation</a:t>
              </a:r>
              <a:endParaRPr lang="en-US" dirty="0"/>
            </a:p>
          </p:txBody>
        </p:sp>
        <p:sp>
          <p:nvSpPr>
            <p:cNvPr id="25" name="Down Arrow 24"/>
            <p:cNvSpPr/>
            <p:nvPr/>
          </p:nvSpPr>
          <p:spPr>
            <a:xfrm>
              <a:off x="4192788" y="2426587"/>
              <a:ext cx="259721" cy="575507"/>
            </a:xfrm>
            <a:prstGeom prst="downArrow">
              <a:avLst/>
            </a:prstGeom>
            <a:solidFill>
              <a:srgbClr val="FFFF00"/>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Up-Down Arrow 8"/>
            <p:cNvSpPr/>
            <p:nvPr/>
          </p:nvSpPr>
          <p:spPr>
            <a:xfrm>
              <a:off x="4101584" y="3830833"/>
              <a:ext cx="353302" cy="1543181"/>
            </a:xfrm>
            <a:prstGeom prst="upDown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2955916" y="2055664"/>
            <a:ext cx="5987117" cy="3773555"/>
            <a:chOff x="2955916" y="2055664"/>
            <a:chExt cx="5987117" cy="3773555"/>
          </a:xfrm>
        </p:grpSpPr>
        <p:sp>
          <p:nvSpPr>
            <p:cNvPr id="32" name="Down Arrow 31"/>
            <p:cNvSpPr/>
            <p:nvPr/>
          </p:nvSpPr>
          <p:spPr>
            <a:xfrm rot="2835211">
              <a:off x="5833570" y="3074957"/>
              <a:ext cx="259721" cy="2844819"/>
            </a:xfrm>
            <a:prstGeom prst="downArrow">
              <a:avLst/>
            </a:prstGeom>
            <a:solidFill>
              <a:schemeClr val="accent6">
                <a:lumMod val="75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6012389" y="2055664"/>
              <a:ext cx="2930644" cy="369332"/>
            </a:xfrm>
            <a:prstGeom prst="rect">
              <a:avLst/>
            </a:prstGeom>
            <a:noFill/>
          </p:spPr>
          <p:txBody>
            <a:bodyPr wrap="square" rtlCol="0">
              <a:spAutoFit/>
            </a:bodyPr>
            <a:lstStyle/>
            <a:p>
              <a:r>
                <a:rPr lang="en-US" dirty="0" smtClean="0"/>
                <a:t>How much are they doing it?</a:t>
              </a:r>
              <a:endParaRPr lang="en-US" dirty="0"/>
            </a:p>
          </p:txBody>
        </p:sp>
        <p:sp>
          <p:nvSpPr>
            <p:cNvPr id="23" name="TextBox 22"/>
            <p:cNvSpPr txBox="1"/>
            <p:nvPr/>
          </p:nvSpPr>
          <p:spPr>
            <a:xfrm>
              <a:off x="6642977" y="3128388"/>
              <a:ext cx="1669467" cy="369332"/>
            </a:xfrm>
            <a:prstGeom prst="rect">
              <a:avLst/>
            </a:prstGeom>
            <a:noFill/>
          </p:spPr>
          <p:txBody>
            <a:bodyPr wrap="square" rtlCol="0">
              <a:spAutoFit/>
            </a:bodyPr>
            <a:lstStyle/>
            <a:p>
              <a:r>
                <a:rPr lang="en-US" smtClean="0"/>
                <a:t>RNASeq</a:t>
              </a:r>
              <a:endParaRPr lang="en-US" dirty="0"/>
            </a:p>
          </p:txBody>
        </p:sp>
        <p:sp>
          <p:nvSpPr>
            <p:cNvPr id="26" name="Down Arrow 25"/>
            <p:cNvSpPr/>
            <p:nvPr/>
          </p:nvSpPr>
          <p:spPr>
            <a:xfrm>
              <a:off x="7081823" y="2379466"/>
              <a:ext cx="259721" cy="575507"/>
            </a:xfrm>
            <a:prstGeom prst="downArrow">
              <a:avLst/>
            </a:prstGeom>
            <a:solidFill>
              <a:schemeClr val="accent6">
                <a:lumMod val="75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endCxn id="23" idx="1"/>
            </p:cNvCxnSpPr>
            <p:nvPr/>
          </p:nvCxnSpPr>
          <p:spPr>
            <a:xfrm flipV="1">
              <a:off x="2955916" y="3313054"/>
              <a:ext cx="3687061" cy="730102"/>
            </a:xfrm>
            <a:prstGeom prst="straightConnector1">
              <a:avLst/>
            </a:prstGeom>
            <a:ln w="66675">
              <a:solidFill>
                <a:schemeClr val="accent6">
                  <a:lumMod val="75000"/>
                </a:schemeClr>
              </a:solidFill>
              <a:headEnd type="triangle" w="sm" len="med"/>
              <a:tailEnd type="triangle" w="sm" len="med"/>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506810" y="5459887"/>
              <a:ext cx="1669467" cy="369332"/>
            </a:xfrm>
            <a:prstGeom prst="rect">
              <a:avLst/>
            </a:prstGeom>
            <a:noFill/>
          </p:spPr>
          <p:txBody>
            <a:bodyPr wrap="square" rtlCol="0">
              <a:spAutoFit/>
            </a:bodyPr>
            <a:lstStyle/>
            <a:p>
              <a:r>
                <a:rPr lang="en-US" dirty="0" smtClean="0"/>
                <a:t>Expression</a:t>
              </a:r>
              <a:endParaRPr lang="en-US" dirty="0"/>
            </a:p>
          </p:txBody>
        </p:sp>
        <p:sp>
          <p:nvSpPr>
            <p:cNvPr id="40" name="Down Arrow 39"/>
            <p:cNvSpPr/>
            <p:nvPr/>
          </p:nvSpPr>
          <p:spPr>
            <a:xfrm rot="16200000">
              <a:off x="5620657" y="4931767"/>
              <a:ext cx="259721" cy="1512585"/>
            </a:xfrm>
            <a:prstGeom prst="downArrow">
              <a:avLst/>
            </a:prstGeom>
            <a:solidFill>
              <a:schemeClr val="accent6">
                <a:lumMod val="75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12653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3534" y="2887950"/>
            <a:ext cx="1796536" cy="628964"/>
          </a:xfrm>
        </p:spPr>
        <p:txBody>
          <a:bodyPr/>
          <a:lstStyle/>
          <a:p>
            <a:pPr marL="0" indent="0">
              <a:buNone/>
            </a:pPr>
            <a:r>
              <a:rPr lang="en-CA" sz="2400" dirty="0" smtClean="0">
                <a:solidFill>
                  <a:schemeClr val="tx1">
                    <a:lumMod val="50000"/>
                  </a:schemeClr>
                </a:solidFill>
                <a:latin typeface="+mj-lt"/>
              </a:rPr>
              <a:t>Sanger</a:t>
            </a:r>
          </a:p>
        </p:txBody>
      </p:sp>
      <p:pic>
        <p:nvPicPr>
          <p:cNvPr id="2050" name="Picture 2" descr="http://vantage.vanderbilt.edu/files/5913/5550/3011/abi3730full.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97094" y="883256"/>
            <a:ext cx="3104976" cy="2094207"/>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File:Life Technologies - Ion Proton (TM).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955259" y="3551984"/>
            <a:ext cx="1458261" cy="1219303"/>
          </a:xfrm>
          <a:prstGeom prst="rect">
            <a:avLst/>
          </a:prstGeom>
          <a:noFill/>
          <a:extLst>
            <a:ext uri="{909E8E84-426E-40dd-AFC4-6F175D3DCCD1}">
              <a14:hiddenFill xmlns:a14="http://schemas.microsoft.com/office/drawing/2010/main" xmlns="">
                <a:solidFill>
                  <a:srgbClr val="FFFFFF"/>
                </a:solidFill>
              </a14:hiddenFill>
            </a:ext>
          </a:extLst>
        </p:spPr>
      </p:pic>
      <p:sp>
        <p:nvSpPr>
          <p:cNvPr id="7" name="Content Placeholder 2"/>
          <p:cNvSpPr txBox="1">
            <a:spLocks/>
          </p:cNvSpPr>
          <p:nvPr/>
        </p:nvSpPr>
        <p:spPr bwMode="auto">
          <a:xfrm>
            <a:off x="7413520" y="3901517"/>
            <a:ext cx="1796536" cy="628964"/>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CA" sz="2400" dirty="0" smtClean="0">
                <a:solidFill>
                  <a:schemeClr val="tx1">
                    <a:lumMod val="50000"/>
                  </a:schemeClr>
                </a:solidFill>
                <a:latin typeface="+mj-lt"/>
              </a:rPr>
              <a:t>Ion Torrent</a:t>
            </a:r>
          </a:p>
        </p:txBody>
      </p:sp>
      <p:pic>
        <p:nvPicPr>
          <p:cNvPr id="6" name="Picture 5"/>
          <p:cNvPicPr>
            <a:picLocks noChangeAspect="1"/>
          </p:cNvPicPr>
          <p:nvPr/>
        </p:nvPicPr>
        <p:blipFill>
          <a:blip r:embed="rId5"/>
          <a:stretch>
            <a:fillRect/>
          </a:stretch>
        </p:blipFill>
        <p:spPr>
          <a:xfrm>
            <a:off x="5757543" y="1039445"/>
            <a:ext cx="1543057" cy="1635075"/>
          </a:xfrm>
          <a:prstGeom prst="rect">
            <a:avLst/>
          </a:prstGeom>
        </p:spPr>
      </p:pic>
      <p:sp>
        <p:nvSpPr>
          <p:cNvPr id="10" name="Content Placeholder 2"/>
          <p:cNvSpPr txBox="1">
            <a:spLocks/>
          </p:cNvSpPr>
          <p:nvPr/>
        </p:nvSpPr>
        <p:spPr bwMode="auto">
          <a:xfrm>
            <a:off x="5630803" y="2749020"/>
            <a:ext cx="1796536" cy="628964"/>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CA" sz="2400" dirty="0" smtClean="0">
                <a:solidFill>
                  <a:schemeClr val="tx1">
                    <a:lumMod val="50000"/>
                  </a:schemeClr>
                </a:solidFill>
                <a:latin typeface="+mj-lt"/>
              </a:rPr>
              <a:t>Roche 454</a:t>
            </a:r>
          </a:p>
        </p:txBody>
      </p:sp>
      <p:pic>
        <p:nvPicPr>
          <p:cNvPr id="9" name="Picture 8"/>
          <p:cNvPicPr>
            <a:picLocks noChangeAspect="1"/>
          </p:cNvPicPr>
          <p:nvPr/>
        </p:nvPicPr>
        <p:blipFill>
          <a:blip r:embed="rId6"/>
          <a:stretch>
            <a:fillRect/>
          </a:stretch>
        </p:blipFill>
        <p:spPr>
          <a:xfrm>
            <a:off x="165644" y="3958555"/>
            <a:ext cx="2876190" cy="1590476"/>
          </a:xfrm>
          <a:prstGeom prst="rect">
            <a:avLst/>
          </a:prstGeom>
        </p:spPr>
      </p:pic>
      <p:sp>
        <p:nvSpPr>
          <p:cNvPr id="13" name="Content Placeholder 2"/>
          <p:cNvSpPr txBox="1">
            <a:spLocks/>
          </p:cNvSpPr>
          <p:nvPr/>
        </p:nvSpPr>
        <p:spPr bwMode="auto">
          <a:xfrm>
            <a:off x="653553" y="5496908"/>
            <a:ext cx="2110153" cy="628964"/>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CA" sz="2400" dirty="0" smtClean="0">
                <a:solidFill>
                  <a:schemeClr val="tx1">
                    <a:lumMod val="50000"/>
                  </a:schemeClr>
                </a:solidFill>
                <a:latin typeface="+mj-lt"/>
              </a:rPr>
              <a:t>Illumina *</a:t>
            </a:r>
            <a:r>
              <a:rPr lang="en-CA" sz="2400" dirty="0" err="1" smtClean="0">
                <a:solidFill>
                  <a:schemeClr val="tx1">
                    <a:lumMod val="50000"/>
                  </a:schemeClr>
                </a:solidFill>
                <a:latin typeface="+mj-lt"/>
              </a:rPr>
              <a:t>Seq</a:t>
            </a:r>
            <a:endParaRPr lang="en-CA" sz="2400" dirty="0" smtClean="0">
              <a:solidFill>
                <a:schemeClr val="tx1">
                  <a:lumMod val="50000"/>
                </a:schemeClr>
              </a:solidFill>
              <a:latin typeface="+mj-lt"/>
            </a:endParaRPr>
          </a:p>
        </p:txBody>
      </p:sp>
      <p:pic>
        <p:nvPicPr>
          <p:cNvPr id="2058" name="Picture 10" descr="http://upload.wikimedia.org/wikipedia/commons/b/bb/PacBio_RSII.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510070" y="3884611"/>
            <a:ext cx="1968377" cy="1738364"/>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Content Placeholder 2"/>
          <p:cNvSpPr txBox="1">
            <a:spLocks/>
          </p:cNvSpPr>
          <p:nvPr/>
        </p:nvSpPr>
        <p:spPr bwMode="auto">
          <a:xfrm>
            <a:off x="3135940" y="5655461"/>
            <a:ext cx="2872119" cy="628964"/>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CA" sz="2400" dirty="0" smtClean="0">
                <a:solidFill>
                  <a:schemeClr val="tx1">
                    <a:lumMod val="50000"/>
                  </a:schemeClr>
                </a:solidFill>
                <a:latin typeface="+mj-lt"/>
              </a:rPr>
              <a:t>Pacific Biosciences</a:t>
            </a:r>
          </a:p>
        </p:txBody>
      </p:sp>
      <p:pic>
        <p:nvPicPr>
          <p:cNvPr id="16" name="Picture 4" descr="http://thehightechsociety.com/wp-content/uploads/2013/03/MinION_66-Nanopore-Technologies.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996292" y="4726040"/>
            <a:ext cx="1417228" cy="1208812"/>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Content Placeholder 2"/>
          <p:cNvSpPr txBox="1">
            <a:spLocks/>
          </p:cNvSpPr>
          <p:nvPr/>
        </p:nvSpPr>
        <p:spPr bwMode="auto">
          <a:xfrm>
            <a:off x="7582633" y="5092971"/>
            <a:ext cx="1691996" cy="628964"/>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CA" sz="2400" dirty="0" err="1" smtClean="0">
                <a:solidFill>
                  <a:schemeClr val="tx1">
                    <a:lumMod val="50000"/>
                  </a:schemeClr>
                </a:solidFill>
                <a:latin typeface="+mj-lt"/>
              </a:rPr>
              <a:t>Nanopore</a:t>
            </a:r>
            <a:endParaRPr lang="en-CA" sz="2400" dirty="0" smtClean="0">
              <a:solidFill>
                <a:schemeClr val="tx1">
                  <a:lumMod val="50000"/>
                </a:schemeClr>
              </a:solidFill>
              <a:latin typeface="+mj-lt"/>
            </a:endParaRPr>
          </a:p>
        </p:txBody>
      </p:sp>
      <p:sp>
        <p:nvSpPr>
          <p:cNvPr id="18" name="TextBox 17"/>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Metagenomics Sequencing</a:t>
            </a:r>
          </a:p>
        </p:txBody>
      </p:sp>
      <p:sp>
        <p:nvSpPr>
          <p:cNvPr id="5" name="Rectangle 4"/>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00173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CA" dirty="0" smtClean="0">
                <a:solidFill>
                  <a:schemeClr val="tx1">
                    <a:lumMod val="50000"/>
                  </a:schemeClr>
                </a:solidFill>
                <a:latin typeface="+mn-lt"/>
              </a:rPr>
              <a:t>Sequencing errors</a:t>
            </a:r>
          </a:p>
          <a:p>
            <a:pPr lvl="1"/>
            <a:r>
              <a:rPr lang="en-CA" dirty="0" smtClean="0">
                <a:solidFill>
                  <a:schemeClr val="tx1">
                    <a:lumMod val="50000"/>
                  </a:schemeClr>
                </a:solidFill>
                <a:latin typeface="+mn-lt"/>
              </a:rPr>
              <a:t>Error </a:t>
            </a:r>
            <a:r>
              <a:rPr lang="en-CA" dirty="0" smtClean="0">
                <a:solidFill>
                  <a:schemeClr val="tx1">
                    <a:lumMod val="50000"/>
                  </a:schemeClr>
                </a:solidFill>
                <a:latin typeface="+mn-lt"/>
              </a:rPr>
              <a:t>rates, error </a:t>
            </a:r>
            <a:r>
              <a:rPr lang="en-CA" i="1" dirty="0" smtClean="0">
                <a:solidFill>
                  <a:schemeClr val="tx1">
                    <a:lumMod val="50000"/>
                  </a:schemeClr>
                </a:solidFill>
                <a:latin typeface="+mn-lt"/>
              </a:rPr>
              <a:t>type </a:t>
            </a:r>
            <a:r>
              <a:rPr lang="en-CA" dirty="0" smtClean="0">
                <a:solidFill>
                  <a:schemeClr val="tx1">
                    <a:lumMod val="50000"/>
                  </a:schemeClr>
                </a:solidFill>
                <a:latin typeface="+mn-lt"/>
              </a:rPr>
              <a:t>(</a:t>
            </a:r>
            <a:r>
              <a:rPr lang="en-CA" dirty="0" err="1" smtClean="0">
                <a:solidFill>
                  <a:schemeClr val="tx1">
                    <a:lumMod val="50000"/>
                  </a:schemeClr>
                </a:solidFill>
                <a:latin typeface="+mn-lt"/>
              </a:rPr>
              <a:t>PacBio</a:t>
            </a:r>
            <a:r>
              <a:rPr lang="en-CA" dirty="0" smtClean="0">
                <a:solidFill>
                  <a:schemeClr val="tx1">
                    <a:lumMod val="50000"/>
                  </a:schemeClr>
                </a:solidFill>
                <a:latin typeface="+mn-lt"/>
              </a:rPr>
              <a:t>: 10% random, Illumina – 0.1% substitution) </a:t>
            </a:r>
          </a:p>
          <a:p>
            <a:r>
              <a:rPr lang="en-CA" dirty="0" smtClean="0">
                <a:solidFill>
                  <a:schemeClr val="tx1">
                    <a:lumMod val="50000"/>
                  </a:schemeClr>
                </a:solidFill>
                <a:latin typeface="+mn-lt"/>
              </a:rPr>
              <a:t>Chimeras</a:t>
            </a:r>
          </a:p>
          <a:p>
            <a:pPr lvl="1"/>
            <a:r>
              <a:rPr lang="en-CA" dirty="0" smtClean="0">
                <a:solidFill>
                  <a:schemeClr val="tx1">
                    <a:lumMod val="50000"/>
                  </a:schemeClr>
                </a:solidFill>
                <a:latin typeface="+mn-lt"/>
              </a:rPr>
              <a:t>Amplification artifacts, cloning of restriction fragments</a:t>
            </a:r>
          </a:p>
          <a:p>
            <a:endParaRPr lang="en-CA" dirty="0">
              <a:latin typeface="Georgia" panose="02040502050405020303" pitchFamily="18" charset="0"/>
            </a:endParaRPr>
          </a:p>
        </p:txBody>
      </p:sp>
      <p:sp>
        <p:nvSpPr>
          <p:cNvPr id="4" name="Rectangle 3"/>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0"/>
            <a:ext cx="9144000" cy="830997"/>
          </a:xfrm>
          <a:prstGeom prst="rect">
            <a:avLst/>
          </a:prstGeom>
          <a:solidFill>
            <a:schemeClr val="tx1">
              <a:lumMod val="50000"/>
              <a:alpha val="56000"/>
            </a:schemeClr>
          </a:solidFill>
        </p:spPr>
        <p:txBody>
          <a:bodyPr wrap="square" rtlCol="0">
            <a:spAutoFit/>
          </a:bodyPr>
          <a:lstStyle/>
          <a:p>
            <a:pPr algn="ctr">
              <a:lnSpc>
                <a:spcPct val="150000"/>
              </a:lnSpc>
            </a:pPr>
            <a:r>
              <a:rPr lang="en-US" sz="3200" dirty="0" smtClean="0">
                <a:solidFill>
                  <a:schemeClr val="bg1"/>
                </a:solidFill>
                <a:latin typeface="+mj-lt"/>
              </a:rPr>
              <a:t>Data Quality Issues</a:t>
            </a:r>
          </a:p>
        </p:txBody>
      </p:sp>
    </p:spTree>
    <p:extLst>
      <p:ext uri="{BB962C8B-B14F-4D97-AF65-F5344CB8AC3E}">
        <p14:creationId xmlns:p14="http://schemas.microsoft.com/office/powerpoint/2010/main" val="20744598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5143" y="1021441"/>
            <a:ext cx="4572000" cy="969496"/>
          </a:xfrm>
          <a:prstGeom prst="rect">
            <a:avLst/>
          </a:prstGeom>
        </p:spPr>
        <p:txBody>
          <a:bodyPr>
            <a:spAutoFit/>
          </a:bodyPr>
          <a:lstStyle/>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r>
              <a:rPr lang="en-CA" sz="2000" i="1" dirty="0" smtClean="0">
                <a:latin typeface="Calibri" panose="020F0502020204030204" pitchFamily="34" charset="0"/>
              </a:rPr>
              <a:t>FASTQC </a:t>
            </a:r>
            <a:r>
              <a:rPr lang="en-CA" sz="2000" dirty="0" smtClean="0">
                <a:latin typeface="Calibri" panose="020F0502020204030204" pitchFamily="34" charset="0"/>
              </a:rPr>
              <a:t>plots quality scores and sequence metrics and allows development of filter thresholds for whole sequence sets</a:t>
            </a:r>
            <a:endParaRPr lang="en-CA" sz="2000" dirty="0">
              <a:latin typeface="Calibri" panose="020F0502020204030204" pitchFamily="34" charset="0"/>
            </a:endParaRPr>
          </a:p>
        </p:txBody>
      </p:sp>
      <p:sp>
        <p:nvSpPr>
          <p:cNvPr id="15" name="Rectangle 14"/>
          <p:cNvSpPr/>
          <p:nvPr/>
        </p:nvSpPr>
        <p:spPr>
          <a:xfrm>
            <a:off x="0" y="6327968"/>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0" y="66241"/>
            <a:ext cx="9144000" cy="584775"/>
          </a:xfrm>
          <a:prstGeom prst="rect">
            <a:avLst/>
          </a:prstGeom>
          <a:solidFill>
            <a:schemeClr val="tx1">
              <a:lumMod val="50000"/>
              <a:alpha val="56000"/>
            </a:schemeClr>
          </a:solidFill>
        </p:spPr>
        <p:txBody>
          <a:bodyPr wrap="square" rtlCol="0">
            <a:spAutoFit/>
          </a:bodyPr>
          <a:lstStyle/>
          <a:p>
            <a:pPr algn="ctr"/>
            <a:r>
              <a:rPr lang="en-US" sz="3200" dirty="0" err="1" smtClean="0">
                <a:solidFill>
                  <a:schemeClr val="bg1"/>
                </a:solidFill>
                <a:latin typeface="+mj-lt"/>
              </a:rPr>
              <a:t>PreProcessing</a:t>
            </a:r>
            <a:endParaRPr lang="en-US" dirty="0" smtClean="0">
              <a:solidFill>
                <a:schemeClr val="bg1"/>
              </a:solidFill>
              <a:latin typeface="+mj-lt"/>
            </a:endParaRPr>
          </a:p>
        </p:txBody>
      </p: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9761" y="2361363"/>
            <a:ext cx="4452239" cy="3321074"/>
          </a:xfrm>
          <a:prstGeom prst="rect">
            <a:avLst/>
          </a:prstGeom>
        </p:spPr>
      </p:pic>
      <p:pic>
        <p:nvPicPr>
          <p:cNvPr id="18" name="Picture 1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81565" y="2291024"/>
            <a:ext cx="4572000" cy="3391413"/>
          </a:xfrm>
          <a:prstGeom prst="rect">
            <a:avLst/>
          </a:prstGeom>
        </p:spPr>
      </p:pic>
      <p:sp>
        <p:nvSpPr>
          <p:cNvPr id="19" name="TextBox 18"/>
          <p:cNvSpPr txBox="1"/>
          <p:nvPr/>
        </p:nvSpPr>
        <p:spPr>
          <a:xfrm>
            <a:off x="1160174" y="5958636"/>
            <a:ext cx="2371411" cy="369332"/>
          </a:xfrm>
          <a:prstGeom prst="rect">
            <a:avLst/>
          </a:prstGeom>
          <a:noFill/>
        </p:spPr>
        <p:txBody>
          <a:bodyPr wrap="square" rtlCol="0">
            <a:spAutoFit/>
          </a:bodyPr>
          <a:lstStyle/>
          <a:p>
            <a:r>
              <a:rPr lang="en-US" smtClean="0"/>
              <a:t>before</a:t>
            </a:r>
            <a:endParaRPr lang="en-US"/>
          </a:p>
        </p:txBody>
      </p:sp>
      <p:sp>
        <p:nvSpPr>
          <p:cNvPr id="22" name="TextBox 21"/>
          <p:cNvSpPr txBox="1"/>
          <p:nvPr/>
        </p:nvSpPr>
        <p:spPr>
          <a:xfrm>
            <a:off x="5060609" y="5958636"/>
            <a:ext cx="2371411" cy="369332"/>
          </a:xfrm>
          <a:prstGeom prst="rect">
            <a:avLst/>
          </a:prstGeom>
          <a:noFill/>
        </p:spPr>
        <p:txBody>
          <a:bodyPr wrap="square" rtlCol="0">
            <a:spAutoFit/>
          </a:bodyPr>
          <a:lstStyle/>
          <a:p>
            <a:r>
              <a:rPr lang="en-US" dirty="0" smtClean="0"/>
              <a:t>after</a:t>
            </a:r>
            <a:endParaRPr lang="en-US" dirty="0"/>
          </a:p>
        </p:txBody>
      </p:sp>
    </p:spTree>
    <p:extLst>
      <p:ext uri="{BB962C8B-B14F-4D97-AF65-F5344CB8AC3E}">
        <p14:creationId xmlns:p14="http://schemas.microsoft.com/office/powerpoint/2010/main" val="20686434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27984" y="3068960"/>
            <a:ext cx="4036153" cy="144016"/>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7968466" y="3068216"/>
            <a:ext cx="495672" cy="144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Down Arrow 2"/>
          <p:cNvSpPr/>
          <p:nvPr/>
        </p:nvSpPr>
        <p:spPr>
          <a:xfrm>
            <a:off x="6051870" y="3311860"/>
            <a:ext cx="288032"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4427985" y="3752162"/>
            <a:ext cx="3540482" cy="154018"/>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4427984" y="4301350"/>
            <a:ext cx="4036154" cy="153144"/>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p:cNvSpPr/>
          <p:nvPr/>
        </p:nvSpPr>
        <p:spPr>
          <a:xfrm>
            <a:off x="6591930" y="4300606"/>
            <a:ext cx="1872208" cy="15388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Down Arrow 12"/>
          <p:cNvSpPr/>
          <p:nvPr/>
        </p:nvSpPr>
        <p:spPr>
          <a:xfrm>
            <a:off x="6051870" y="4544250"/>
            <a:ext cx="288032"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p:cNvSpPr/>
          <p:nvPr/>
        </p:nvSpPr>
        <p:spPr>
          <a:xfrm>
            <a:off x="4427985" y="4984552"/>
            <a:ext cx="2163945" cy="172640"/>
          </a:xfrm>
          <a:prstGeom prst="rect">
            <a:avLst/>
          </a:prstGeom>
          <a:solidFill>
            <a:schemeClr val="accent3">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301541" y="1236404"/>
            <a:ext cx="4572000" cy="1554272"/>
          </a:xfrm>
          <a:prstGeom prst="rect">
            <a:avLst/>
          </a:prstGeom>
        </p:spPr>
        <p:txBody>
          <a:bodyPr>
            <a:spAutoFit/>
          </a:bodyPr>
          <a:lstStyle/>
          <a:p>
            <a:pPr>
              <a:lnSpc>
                <a:spcPct val="95000"/>
              </a:lnSpc>
              <a:tabLst>
                <a:tab pos="723750" algn="l"/>
                <a:tab pos="1447498" algn="l"/>
                <a:tab pos="2171250" algn="l"/>
                <a:tab pos="2895000" algn="l"/>
                <a:tab pos="3618748" algn="l"/>
                <a:tab pos="4342500" algn="l"/>
                <a:tab pos="5066250" algn="l"/>
                <a:tab pos="5789999" algn="l"/>
                <a:tab pos="6513749" algn="l"/>
                <a:tab pos="7237500" algn="l"/>
                <a:tab pos="7961249" algn="l"/>
              </a:tabLst>
              <a:defRPr/>
            </a:pPr>
            <a:r>
              <a:rPr lang="en-CA" sz="2000" i="1" dirty="0" err="1" smtClean="0">
                <a:latin typeface="Calibri" panose="020F0502020204030204" pitchFamily="34" charset="0"/>
              </a:rPr>
              <a:t>Trimmomatic</a:t>
            </a:r>
            <a:r>
              <a:rPr lang="en-CA" sz="2000" dirty="0" smtClean="0">
                <a:latin typeface="Calibri" panose="020F0502020204030204" pitchFamily="34" charset="0"/>
              </a:rPr>
              <a:t> uses a sliding window approach from the 5` end to identify low quality regions which are then trimmed from the 3` end. Reads &lt; 36 </a:t>
            </a:r>
            <a:r>
              <a:rPr lang="en-CA" sz="2000" dirty="0" err="1" smtClean="0">
                <a:latin typeface="Calibri" panose="020F0502020204030204" pitchFamily="34" charset="0"/>
              </a:rPr>
              <a:t>bp</a:t>
            </a:r>
            <a:r>
              <a:rPr lang="en-CA" sz="2000" dirty="0" smtClean="0">
                <a:latin typeface="Calibri" panose="020F0502020204030204" pitchFamily="34" charset="0"/>
              </a:rPr>
              <a:t> are discarded </a:t>
            </a:r>
            <a:endParaRPr lang="en-CA" sz="2000" dirty="0">
              <a:latin typeface="Calibri" panose="020F0502020204030204" pitchFamily="34" charset="0"/>
            </a:endParaRPr>
          </a:p>
        </p:txBody>
      </p:sp>
      <p:sp>
        <p:nvSpPr>
          <p:cNvPr id="20" name="Multiply 19"/>
          <p:cNvSpPr/>
          <p:nvPr/>
        </p:nvSpPr>
        <p:spPr>
          <a:xfrm>
            <a:off x="5157909" y="4706268"/>
            <a:ext cx="576064" cy="729208"/>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p:cNvSpPr/>
          <p:nvPr/>
        </p:nvSpPr>
        <p:spPr>
          <a:xfrm>
            <a:off x="0" y="6327968"/>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0" y="66241"/>
            <a:ext cx="9144000" cy="584775"/>
          </a:xfrm>
          <a:prstGeom prst="rect">
            <a:avLst/>
          </a:prstGeom>
          <a:solidFill>
            <a:schemeClr val="tx1">
              <a:lumMod val="50000"/>
              <a:alpha val="56000"/>
            </a:schemeClr>
          </a:solidFill>
        </p:spPr>
        <p:txBody>
          <a:bodyPr wrap="square" rtlCol="0">
            <a:spAutoFit/>
          </a:bodyPr>
          <a:lstStyle/>
          <a:p>
            <a:pPr algn="ctr"/>
            <a:r>
              <a:rPr lang="en-US" sz="3200" dirty="0" err="1" smtClean="0">
                <a:solidFill>
                  <a:schemeClr val="bg1"/>
                </a:solidFill>
                <a:latin typeface="+mj-lt"/>
              </a:rPr>
              <a:t>PreProcessing</a:t>
            </a:r>
            <a:endParaRPr lang="en-US" dirty="0" smtClean="0">
              <a:solidFill>
                <a:schemeClr val="bg1"/>
              </a:solidFill>
              <a:latin typeface="+mj-lt"/>
            </a:endParaRPr>
          </a:p>
        </p:txBody>
      </p:sp>
    </p:spTree>
    <p:extLst>
      <p:ext uri="{BB962C8B-B14F-4D97-AF65-F5344CB8AC3E}">
        <p14:creationId xmlns:p14="http://schemas.microsoft.com/office/powerpoint/2010/main" val="4489953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1740165" y="2109179"/>
            <a:ext cx="1322059" cy="2373514"/>
            <a:chOff x="182464" y="2279622"/>
            <a:chExt cx="1322059" cy="2373514"/>
          </a:xfrm>
        </p:grpSpPr>
        <p:sp>
          <p:nvSpPr>
            <p:cNvPr id="29" name="Rectangle 28"/>
            <p:cNvSpPr/>
            <p:nvPr/>
          </p:nvSpPr>
          <p:spPr>
            <a:xfrm>
              <a:off x="326480" y="2279622"/>
              <a:ext cx="108012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p:cNvSpPr/>
            <p:nvPr/>
          </p:nvSpPr>
          <p:spPr>
            <a:xfrm>
              <a:off x="424403" y="4437112"/>
              <a:ext cx="108012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182464" y="2960950"/>
              <a:ext cx="360040" cy="684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5" name="TextBox 14"/>
          <p:cNvSpPr txBox="1"/>
          <p:nvPr/>
        </p:nvSpPr>
        <p:spPr>
          <a:xfrm>
            <a:off x="0" y="18774"/>
            <a:ext cx="9144000" cy="584775"/>
          </a:xfrm>
          <a:prstGeom prst="rect">
            <a:avLst/>
          </a:prstGeom>
          <a:solidFill>
            <a:schemeClr val="tx1">
              <a:lumMod val="50000"/>
              <a:alpha val="56000"/>
            </a:schemeClr>
          </a:solidFill>
        </p:spPr>
        <p:txBody>
          <a:bodyPr wrap="square" rtlCol="0">
            <a:spAutoFit/>
          </a:bodyPr>
          <a:lstStyle/>
          <a:p>
            <a:pPr algn="ctr"/>
            <a:r>
              <a:rPr lang="en-US" sz="3200" dirty="0" smtClean="0">
                <a:solidFill>
                  <a:schemeClr val="bg1"/>
                </a:solidFill>
                <a:latin typeface="+mj-lt"/>
              </a:rPr>
              <a:t>Metagenomics approaches - Summary</a:t>
            </a:r>
            <a:endParaRPr lang="en-US" dirty="0" smtClean="0">
              <a:solidFill>
                <a:schemeClr val="bg1"/>
              </a:solidFill>
              <a:latin typeface="+mj-lt"/>
            </a:endParaRPr>
          </a:p>
        </p:txBody>
      </p:sp>
      <p:sp>
        <p:nvSpPr>
          <p:cNvPr id="4" name="TextBox 3"/>
          <p:cNvSpPr txBox="1"/>
          <p:nvPr/>
        </p:nvSpPr>
        <p:spPr>
          <a:xfrm>
            <a:off x="707773" y="2035283"/>
            <a:ext cx="1716468" cy="369332"/>
          </a:xfrm>
          <a:prstGeom prst="rect">
            <a:avLst/>
          </a:prstGeom>
          <a:noFill/>
        </p:spPr>
        <p:txBody>
          <a:bodyPr wrap="square" rtlCol="0">
            <a:spAutoFit/>
          </a:bodyPr>
          <a:lstStyle/>
          <a:p>
            <a:r>
              <a:rPr lang="en-US" dirty="0" smtClean="0"/>
              <a:t>Who’s There?</a:t>
            </a:r>
            <a:endParaRPr lang="en-US" dirty="0"/>
          </a:p>
        </p:txBody>
      </p:sp>
      <p:sp>
        <p:nvSpPr>
          <p:cNvPr id="6" name="TextBox 5"/>
          <p:cNvSpPr txBox="1"/>
          <p:nvPr/>
        </p:nvSpPr>
        <p:spPr>
          <a:xfrm>
            <a:off x="1740165" y="3883181"/>
            <a:ext cx="1215751" cy="646331"/>
          </a:xfrm>
          <a:prstGeom prst="rect">
            <a:avLst/>
          </a:prstGeom>
          <a:noFill/>
        </p:spPr>
        <p:txBody>
          <a:bodyPr wrap="square" rtlCol="0">
            <a:spAutoFit/>
          </a:bodyPr>
          <a:lstStyle/>
          <a:p>
            <a:r>
              <a:rPr lang="en-US" dirty="0" smtClean="0"/>
              <a:t>Taxonomic Binning</a:t>
            </a:r>
            <a:endParaRPr lang="en-US" dirty="0"/>
          </a:p>
        </p:txBody>
      </p:sp>
      <p:sp>
        <p:nvSpPr>
          <p:cNvPr id="7" name="TextBox 6"/>
          <p:cNvSpPr txBox="1"/>
          <p:nvPr/>
        </p:nvSpPr>
        <p:spPr>
          <a:xfrm>
            <a:off x="131286" y="3883181"/>
            <a:ext cx="1383035" cy="646331"/>
          </a:xfrm>
          <a:prstGeom prst="rect">
            <a:avLst/>
          </a:prstGeom>
          <a:noFill/>
        </p:spPr>
        <p:txBody>
          <a:bodyPr wrap="square" rtlCol="0">
            <a:spAutoFit/>
          </a:bodyPr>
          <a:lstStyle/>
          <a:p>
            <a:r>
              <a:rPr lang="en-US" dirty="0" smtClean="0"/>
              <a:t>Marker Gene</a:t>
            </a:r>
            <a:endParaRPr lang="en-US" dirty="0"/>
          </a:p>
        </p:txBody>
      </p:sp>
      <p:sp>
        <p:nvSpPr>
          <p:cNvPr id="8" name="Down Arrow 7"/>
          <p:cNvSpPr/>
          <p:nvPr/>
        </p:nvSpPr>
        <p:spPr>
          <a:xfrm>
            <a:off x="1254600" y="2532863"/>
            <a:ext cx="259721" cy="1626665"/>
          </a:xfrm>
          <a:prstGeom prst="downArrow">
            <a:avLst/>
          </a:prstGeom>
          <a:solidFill>
            <a:schemeClr val="accent3">
              <a:lumMod val="75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wn Arrow 30"/>
          <p:cNvSpPr/>
          <p:nvPr/>
        </p:nvSpPr>
        <p:spPr>
          <a:xfrm rot="17496197">
            <a:off x="2398970" y="4045573"/>
            <a:ext cx="259721" cy="2171975"/>
          </a:xfrm>
          <a:prstGeom prst="downArrow">
            <a:avLst/>
          </a:prstGeom>
          <a:solidFill>
            <a:schemeClr val="accent3">
              <a:lumMod val="75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738705" y="5459887"/>
            <a:ext cx="1079059" cy="369332"/>
          </a:xfrm>
          <a:prstGeom prst="rect">
            <a:avLst/>
          </a:prstGeom>
          <a:noFill/>
        </p:spPr>
        <p:txBody>
          <a:bodyPr wrap="square" rtlCol="0">
            <a:spAutoFit/>
          </a:bodyPr>
          <a:lstStyle/>
          <a:p>
            <a:r>
              <a:rPr lang="en-US" dirty="0" smtClean="0"/>
              <a:t>Assembly</a:t>
            </a:r>
            <a:endParaRPr lang="en-US" dirty="0"/>
          </a:p>
        </p:txBody>
      </p:sp>
      <p:grpSp>
        <p:nvGrpSpPr>
          <p:cNvPr id="24" name="Group 23"/>
          <p:cNvGrpSpPr/>
          <p:nvPr/>
        </p:nvGrpSpPr>
        <p:grpSpPr>
          <a:xfrm>
            <a:off x="3142038" y="2032525"/>
            <a:ext cx="2361224" cy="3341489"/>
            <a:chOff x="3142038" y="2032525"/>
            <a:chExt cx="2361224" cy="3341489"/>
          </a:xfrm>
        </p:grpSpPr>
        <p:sp>
          <p:nvSpPr>
            <p:cNvPr id="17" name="TextBox 16"/>
            <p:cNvSpPr txBox="1"/>
            <p:nvPr/>
          </p:nvSpPr>
          <p:spPr>
            <a:xfrm>
              <a:off x="3142038" y="2032525"/>
              <a:ext cx="2361224" cy="369332"/>
            </a:xfrm>
            <a:prstGeom prst="rect">
              <a:avLst/>
            </a:prstGeom>
            <a:noFill/>
          </p:spPr>
          <p:txBody>
            <a:bodyPr wrap="square" rtlCol="0">
              <a:spAutoFit/>
            </a:bodyPr>
            <a:lstStyle/>
            <a:p>
              <a:r>
                <a:rPr lang="en-US" dirty="0" smtClean="0"/>
                <a:t>What Are They Doing?</a:t>
              </a:r>
              <a:endParaRPr lang="en-US" dirty="0"/>
            </a:p>
          </p:txBody>
        </p:sp>
        <p:sp>
          <p:nvSpPr>
            <p:cNvPr id="22" name="TextBox 21"/>
            <p:cNvSpPr txBox="1"/>
            <p:nvPr/>
          </p:nvSpPr>
          <p:spPr>
            <a:xfrm>
              <a:off x="3714774" y="2972770"/>
              <a:ext cx="1480224" cy="646331"/>
            </a:xfrm>
            <a:prstGeom prst="rect">
              <a:avLst/>
            </a:prstGeom>
            <a:noFill/>
          </p:spPr>
          <p:txBody>
            <a:bodyPr wrap="square" rtlCol="0">
              <a:spAutoFit/>
            </a:bodyPr>
            <a:lstStyle/>
            <a:p>
              <a:r>
                <a:rPr lang="en-US" dirty="0" smtClean="0"/>
                <a:t>Functional</a:t>
              </a:r>
            </a:p>
            <a:p>
              <a:r>
                <a:rPr lang="en-US" dirty="0" smtClean="0"/>
                <a:t>Annotation</a:t>
              </a:r>
              <a:endParaRPr lang="en-US" dirty="0"/>
            </a:p>
          </p:txBody>
        </p:sp>
        <p:sp>
          <p:nvSpPr>
            <p:cNvPr id="25" name="Down Arrow 24"/>
            <p:cNvSpPr/>
            <p:nvPr/>
          </p:nvSpPr>
          <p:spPr>
            <a:xfrm>
              <a:off x="4192788" y="2426587"/>
              <a:ext cx="259721" cy="575507"/>
            </a:xfrm>
            <a:prstGeom prst="downArrow">
              <a:avLst/>
            </a:prstGeom>
            <a:solidFill>
              <a:srgbClr val="FFFF00"/>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Up-Down Arrow 8"/>
            <p:cNvSpPr/>
            <p:nvPr/>
          </p:nvSpPr>
          <p:spPr>
            <a:xfrm>
              <a:off x="4101584" y="3830833"/>
              <a:ext cx="353302" cy="1543181"/>
            </a:xfrm>
            <a:prstGeom prst="upDown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2955916" y="2055664"/>
            <a:ext cx="5987117" cy="3773555"/>
            <a:chOff x="2955916" y="2055664"/>
            <a:chExt cx="5987117" cy="3773555"/>
          </a:xfrm>
        </p:grpSpPr>
        <p:sp>
          <p:nvSpPr>
            <p:cNvPr id="32" name="Down Arrow 31"/>
            <p:cNvSpPr/>
            <p:nvPr/>
          </p:nvSpPr>
          <p:spPr>
            <a:xfrm rot="2835211">
              <a:off x="5833570" y="3074957"/>
              <a:ext cx="259721" cy="2844819"/>
            </a:xfrm>
            <a:prstGeom prst="downArrow">
              <a:avLst/>
            </a:prstGeom>
            <a:solidFill>
              <a:schemeClr val="accent6">
                <a:lumMod val="75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6012389" y="2055664"/>
              <a:ext cx="2930644" cy="369332"/>
            </a:xfrm>
            <a:prstGeom prst="rect">
              <a:avLst/>
            </a:prstGeom>
            <a:noFill/>
          </p:spPr>
          <p:txBody>
            <a:bodyPr wrap="square" rtlCol="0">
              <a:spAutoFit/>
            </a:bodyPr>
            <a:lstStyle/>
            <a:p>
              <a:r>
                <a:rPr lang="en-US" dirty="0" smtClean="0"/>
                <a:t>How much are they doing it?</a:t>
              </a:r>
              <a:endParaRPr lang="en-US" dirty="0"/>
            </a:p>
          </p:txBody>
        </p:sp>
        <p:sp>
          <p:nvSpPr>
            <p:cNvPr id="23" name="TextBox 22"/>
            <p:cNvSpPr txBox="1"/>
            <p:nvPr/>
          </p:nvSpPr>
          <p:spPr>
            <a:xfrm>
              <a:off x="6642977" y="3128388"/>
              <a:ext cx="1669467" cy="369332"/>
            </a:xfrm>
            <a:prstGeom prst="rect">
              <a:avLst/>
            </a:prstGeom>
            <a:noFill/>
          </p:spPr>
          <p:txBody>
            <a:bodyPr wrap="square" rtlCol="0">
              <a:spAutoFit/>
            </a:bodyPr>
            <a:lstStyle/>
            <a:p>
              <a:r>
                <a:rPr lang="en-US" smtClean="0"/>
                <a:t>RNASeq</a:t>
              </a:r>
              <a:endParaRPr lang="en-US" dirty="0"/>
            </a:p>
          </p:txBody>
        </p:sp>
        <p:sp>
          <p:nvSpPr>
            <p:cNvPr id="26" name="Down Arrow 25"/>
            <p:cNvSpPr/>
            <p:nvPr/>
          </p:nvSpPr>
          <p:spPr>
            <a:xfrm>
              <a:off x="7081823" y="2379466"/>
              <a:ext cx="259721" cy="575507"/>
            </a:xfrm>
            <a:prstGeom prst="downArrow">
              <a:avLst/>
            </a:prstGeom>
            <a:solidFill>
              <a:schemeClr val="accent6">
                <a:lumMod val="75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endCxn id="23" idx="1"/>
            </p:cNvCxnSpPr>
            <p:nvPr/>
          </p:nvCxnSpPr>
          <p:spPr>
            <a:xfrm flipV="1">
              <a:off x="2955916" y="3313054"/>
              <a:ext cx="3687061" cy="730102"/>
            </a:xfrm>
            <a:prstGeom prst="straightConnector1">
              <a:avLst/>
            </a:prstGeom>
            <a:ln w="66675">
              <a:solidFill>
                <a:schemeClr val="accent6">
                  <a:lumMod val="75000"/>
                </a:schemeClr>
              </a:solidFill>
              <a:headEnd type="triangle" w="sm" len="med"/>
              <a:tailEnd type="triangle" w="sm" len="med"/>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506810" y="5459887"/>
              <a:ext cx="1669467" cy="369332"/>
            </a:xfrm>
            <a:prstGeom prst="rect">
              <a:avLst/>
            </a:prstGeom>
            <a:noFill/>
          </p:spPr>
          <p:txBody>
            <a:bodyPr wrap="square" rtlCol="0">
              <a:spAutoFit/>
            </a:bodyPr>
            <a:lstStyle/>
            <a:p>
              <a:r>
                <a:rPr lang="en-US" dirty="0" smtClean="0"/>
                <a:t>Expression</a:t>
              </a:r>
              <a:endParaRPr lang="en-US" dirty="0"/>
            </a:p>
          </p:txBody>
        </p:sp>
        <p:sp>
          <p:nvSpPr>
            <p:cNvPr id="40" name="Down Arrow 39"/>
            <p:cNvSpPr/>
            <p:nvPr/>
          </p:nvSpPr>
          <p:spPr>
            <a:xfrm rot="16200000">
              <a:off x="5620657" y="4931767"/>
              <a:ext cx="259721" cy="1512585"/>
            </a:xfrm>
            <a:prstGeom prst="downArrow">
              <a:avLst/>
            </a:prstGeom>
            <a:solidFill>
              <a:schemeClr val="accent6">
                <a:lumMod val="75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0767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6153017"/>
              </p:ext>
            </p:extLst>
          </p:nvPr>
        </p:nvGraphicFramePr>
        <p:xfrm>
          <a:off x="813916" y="1199383"/>
          <a:ext cx="7707086" cy="51380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159657" y="6284425"/>
            <a:ext cx="9434286" cy="7550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0"/>
            <a:ext cx="9144000" cy="954107"/>
          </a:xfrm>
          <a:prstGeom prst="rect">
            <a:avLst/>
          </a:prstGeom>
          <a:solidFill>
            <a:schemeClr val="tx1">
              <a:lumMod val="50000"/>
              <a:alpha val="56000"/>
            </a:schemeClr>
          </a:solidFill>
        </p:spPr>
        <p:txBody>
          <a:bodyPr wrap="square" rtlCol="0">
            <a:spAutoFit/>
          </a:bodyPr>
          <a:lstStyle/>
          <a:p>
            <a:pPr algn="ctr"/>
            <a:r>
              <a:rPr lang="en-US" sz="3200" dirty="0" smtClean="0">
                <a:solidFill>
                  <a:schemeClr val="bg1"/>
                </a:solidFill>
                <a:latin typeface="+mj-lt"/>
              </a:rPr>
              <a:t>Metagenome Taxonomy</a:t>
            </a:r>
          </a:p>
          <a:p>
            <a:pPr algn="ctr"/>
            <a:r>
              <a:rPr lang="en-US" sz="2400" dirty="0" smtClean="0">
                <a:solidFill>
                  <a:schemeClr val="bg1"/>
                </a:solidFill>
                <a:latin typeface="+mj-lt"/>
              </a:rPr>
              <a:t>Who’s there?</a:t>
            </a:r>
          </a:p>
        </p:txBody>
      </p:sp>
    </p:spTree>
    <p:extLst>
      <p:ext uri="{BB962C8B-B14F-4D97-AF65-F5344CB8AC3E}">
        <p14:creationId xmlns:p14="http://schemas.microsoft.com/office/powerpoint/2010/main" val="574369571"/>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Theme">
  <a:themeElements>
    <a:clrScheme name="Custom 1">
      <a:dk1>
        <a:srgbClr val="03317B"/>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3182</TotalTime>
  <Words>3724</Words>
  <Application>Microsoft Macintosh PowerPoint</Application>
  <PresentationFormat>On-screen Show (4:3)</PresentationFormat>
  <Paragraphs>385</Paragraphs>
  <Slides>31</Slides>
  <Notes>30</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Calibri</vt:lpstr>
      <vt:lpstr>Futura</vt:lpstr>
      <vt:lpstr>Futura Condensed</vt:lpstr>
      <vt:lpstr>Georgia</vt:lpstr>
      <vt:lpstr>Gill Sans MT</vt:lpstr>
      <vt:lpstr>ＭＳ Ｐゴシック</vt:lpstr>
      <vt:lpstr>Arial</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 we mean by function?</vt:lpstr>
      <vt:lpstr>PowerPoint Presentation</vt:lpstr>
      <vt:lpstr>PowerPoint Presentation</vt:lpstr>
      <vt:lpstr>PowerPoint Presentation</vt:lpstr>
      <vt:lpstr>PowerPoint Presentation</vt:lpstr>
      <vt:lpstr>PowerPoint Presentation</vt:lpstr>
      <vt:lpstr>PowerPoint Presentation</vt:lpstr>
      <vt:lpstr>7. Read processing – functional annotation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MacLean</dc:creator>
  <cp:lastModifiedBy>Dan MacLean</cp:lastModifiedBy>
  <cp:revision>68</cp:revision>
  <dcterms:created xsi:type="dcterms:W3CDTF">2016-07-05T10:39:00Z</dcterms:created>
  <dcterms:modified xsi:type="dcterms:W3CDTF">2016-07-07T15:41:35Z</dcterms:modified>
</cp:coreProperties>
</file>